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70" r:id="rId3"/>
    <p:sldId id="371" r:id="rId4"/>
    <p:sldId id="369" r:id="rId5"/>
    <p:sldId id="332" r:id="rId6"/>
    <p:sldId id="372" r:id="rId7"/>
    <p:sldId id="367" r:id="rId8"/>
    <p:sldId id="364" r:id="rId9"/>
    <p:sldId id="375" r:id="rId10"/>
    <p:sldId id="368" r:id="rId11"/>
    <p:sldId id="373" r:id="rId12"/>
    <p:sldId id="365" r:id="rId13"/>
    <p:sldId id="343" r:id="rId14"/>
    <p:sldId id="374"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32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32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32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3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32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32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32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32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4319">
          <p15:clr>
            <a:srgbClr val="A4A3A4"/>
          </p15:clr>
        </p15:guide>
        <p15:guide id="2" pos="29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2F59A5"/>
    <a:srgbClr val="2932A5"/>
    <a:srgbClr val="D71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autoAdjust="0"/>
    <p:restoredTop sz="88007" autoAdjust="0"/>
  </p:normalViewPr>
  <p:slideViewPr>
    <p:cSldViewPr>
      <p:cViewPr varScale="1">
        <p:scale>
          <a:sx n="93" d="100"/>
          <a:sy n="93" d="100"/>
        </p:scale>
        <p:origin x="591" y="63"/>
      </p:cViewPr>
      <p:guideLst>
        <p:guide orient="horz" pos="4319"/>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5" d="100"/>
          <a:sy n="95" d="100"/>
        </p:scale>
        <p:origin x="-248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28" charset="-128"/>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892744D3-CD15-1144-96C3-8584E0EB3766}" type="datetime1">
              <a:rPr lang="en-US"/>
              <a:pPr>
                <a:defRPr/>
              </a:pPr>
              <a:t>2/5/2021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28" charset="-128"/>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2838E7DC-4E54-B44F-82C5-4AC1DD88CAEE}" type="slidenum">
              <a:rPr lang="en-GB"/>
              <a:pPr>
                <a:defRPr/>
              </a:pPr>
              <a:t>‹#›</a:t>
            </a:fld>
            <a:endParaRPr lang="en-GB"/>
          </a:p>
        </p:txBody>
      </p:sp>
    </p:spTree>
    <p:extLst>
      <p:ext uri="{BB962C8B-B14F-4D97-AF65-F5344CB8AC3E}">
        <p14:creationId xmlns:p14="http://schemas.microsoft.com/office/powerpoint/2010/main" val="2390103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28"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fld id="{B602EE8A-AA37-DF40-BE71-54FE4F1762F8}" type="slidenum">
              <a:rPr lang="en-US"/>
              <a:pPr>
                <a:defRPr/>
              </a:pPr>
              <a:t>‹#›</a:t>
            </a:fld>
            <a:endParaRPr lang="en-US"/>
          </a:p>
        </p:txBody>
      </p:sp>
    </p:spTree>
    <p:extLst>
      <p:ext uri="{BB962C8B-B14F-4D97-AF65-F5344CB8AC3E}">
        <p14:creationId xmlns:p14="http://schemas.microsoft.com/office/powerpoint/2010/main" val="3850805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Contact Cambridge&amp; if you are interested:</a:t>
            </a:r>
            <a:endParaRPr lang="en-GB" sz="1200" b="0" i="0" u="none" strike="noStrike" kern="1200" dirty="0">
              <a:solidFill>
                <a:schemeClr val="bg1"/>
              </a:solidFill>
              <a:effectLst/>
              <a:latin typeface="Arial" charset="0"/>
              <a:ea typeface="ＭＳ Ｐゴシック" pitchFamily="28" charset="-128"/>
              <a:cs typeface="ＭＳ Ｐゴシック" pitchFamily="1" charset="-128"/>
            </a:endParaRPr>
          </a:p>
          <a:p>
            <a:r>
              <a:rPr lang="en-GB" sz="1200" b="0" i="0" u="none" strike="noStrike" kern="1200" dirty="0">
                <a:solidFill>
                  <a:schemeClr val="tx1"/>
                </a:solidFill>
                <a:effectLst/>
                <a:latin typeface="Arial" charset="0"/>
                <a:ea typeface="ＭＳ Ｐゴシック" pitchFamily="28" charset="-128"/>
                <a:cs typeface="ＭＳ Ｐゴシック" pitchFamily="1" charset="-128"/>
              </a:rPr>
              <a:t>-	To set up a HQ or branch office in Cambridge</a:t>
            </a:r>
          </a:p>
          <a:p>
            <a:r>
              <a:rPr lang="en-GB" sz="1200" b="0" i="0" u="none" strike="noStrike" kern="1200" dirty="0">
                <a:solidFill>
                  <a:schemeClr val="tx1"/>
                </a:solidFill>
                <a:effectLst/>
                <a:latin typeface="Arial" charset="0"/>
                <a:ea typeface="ＭＳ Ｐゴシック" pitchFamily="28" charset="-128"/>
                <a:cs typeface="ＭＳ Ｐゴシック" pitchFamily="1" charset="-128"/>
              </a:rPr>
              <a:t>-	Looking for a company to buy</a:t>
            </a:r>
            <a:br>
              <a:rPr lang="en-GB" sz="1200" b="0" i="0" u="none" strike="noStrike" kern="1200" dirty="0">
                <a:solidFill>
                  <a:schemeClr val="tx1"/>
                </a:solidFill>
                <a:effectLst/>
                <a:latin typeface="Arial" charset="0"/>
                <a:ea typeface="ＭＳ Ｐゴシック" pitchFamily="28" charset="-128"/>
                <a:cs typeface="ＭＳ Ｐゴシック" pitchFamily="1" charset="-128"/>
              </a:rPr>
            </a:br>
            <a:r>
              <a:rPr lang="en-GB" sz="1200" b="0" i="0" u="none" strike="noStrike" kern="1200" dirty="0">
                <a:solidFill>
                  <a:schemeClr val="tx1"/>
                </a:solidFill>
                <a:effectLst/>
                <a:latin typeface="Arial" charset="0"/>
                <a:ea typeface="ＭＳ Ｐゴシック" pitchFamily="28" charset="-128"/>
                <a:cs typeface="ＭＳ Ｐゴシック" pitchFamily="1" charset="-128"/>
              </a:rPr>
              <a:t>-	Want to establish or transfer a research operation</a:t>
            </a:r>
            <a:br>
              <a:rPr lang="en-GB" sz="1200" b="0" i="0" u="none" strike="noStrike" kern="1200" dirty="0">
                <a:solidFill>
                  <a:schemeClr val="tx1"/>
                </a:solidFill>
                <a:effectLst/>
                <a:latin typeface="Arial" charset="0"/>
                <a:ea typeface="ＭＳ Ｐゴシック" pitchFamily="28" charset="-128"/>
                <a:cs typeface="ＭＳ Ｐゴシック" pitchFamily="1" charset="-128"/>
              </a:rPr>
            </a:br>
            <a:r>
              <a:rPr lang="en-GB" sz="1200" b="0" i="0" u="none" strike="noStrike" kern="1200" dirty="0">
                <a:solidFill>
                  <a:schemeClr val="tx1"/>
                </a:solidFill>
                <a:effectLst/>
                <a:latin typeface="Arial" charset="0"/>
                <a:ea typeface="ＭＳ Ｐゴシック" pitchFamily="28" charset="-128"/>
                <a:cs typeface="ＭＳ Ｐゴシック" pitchFamily="1" charset="-128"/>
              </a:rPr>
              <a:t>-	No particular immediate need but interested to find out more about Cambridge and what it offers</a:t>
            </a:r>
          </a:p>
          <a:p>
            <a:endParaRPr lang="en-US" dirty="0"/>
          </a:p>
        </p:txBody>
      </p:sp>
      <p:sp>
        <p:nvSpPr>
          <p:cNvPr id="4" name="Slide Number Placeholder 3"/>
          <p:cNvSpPr>
            <a:spLocks noGrp="1"/>
          </p:cNvSpPr>
          <p:nvPr>
            <p:ph type="sldNum" sz="quarter" idx="10"/>
          </p:nvPr>
        </p:nvSpPr>
        <p:spPr/>
        <p:txBody>
          <a:bodyPr/>
          <a:lstStyle/>
          <a:p>
            <a:pPr>
              <a:defRPr/>
            </a:pPr>
            <a:fld id="{B602EE8A-AA37-DF40-BE71-54FE4F1762F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US" dirty="0">
              <a:ea typeface="ＭＳ Ｐゴシック" charset="-128"/>
              <a:cs typeface="ＭＳ Ｐゴシック" charset="-128"/>
            </a:endParaRPr>
          </a:p>
        </p:txBody>
      </p:sp>
    </p:spTree>
    <p:extLst>
      <p:ext uri="{BB962C8B-B14F-4D97-AF65-F5344CB8AC3E}">
        <p14:creationId xmlns:p14="http://schemas.microsoft.com/office/powerpoint/2010/main" val="162860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11</a:t>
            </a:fld>
            <a:endParaRPr lang="en-US"/>
          </a:p>
        </p:txBody>
      </p:sp>
    </p:spTree>
    <p:extLst>
      <p:ext uri="{BB962C8B-B14F-4D97-AF65-F5344CB8AC3E}">
        <p14:creationId xmlns:p14="http://schemas.microsoft.com/office/powerpoint/2010/main" val="358679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1141413" y="685800"/>
            <a:ext cx="4572000" cy="3429000"/>
          </a:xfrm>
          <a:solidFill>
            <a:srgbClr val="FFFFFF"/>
          </a:solidFill>
          <a:ln/>
        </p:spPr>
      </p:sp>
      <p:sp>
        <p:nvSpPr>
          <p:cNvPr id="25603" name="Rectangle 3"/>
          <p:cNvSpPr>
            <a:spLocks noGrp="1" noChangeArrowheads="1"/>
          </p:cNvSpPr>
          <p:nvPr>
            <p:ph type="body" idx="1"/>
          </p:nvPr>
        </p:nvSpPr>
        <p:spPr>
          <a:xfrm>
            <a:off x="912813" y="4343400"/>
            <a:ext cx="5032375" cy="4114800"/>
          </a:xfrm>
          <a:solidFill>
            <a:srgbClr val="FFFFFF"/>
          </a:solidFill>
          <a:ln>
            <a:solidFill>
              <a:srgbClr val="000000"/>
            </a:solidFill>
          </a:ln>
        </p:spPr>
        <p:txBody>
          <a:bodyPr/>
          <a:lstStyle/>
          <a:p>
            <a:br>
              <a:rPr lang="en-GB" dirty="0"/>
            </a:br>
            <a:endParaRPr lang="en-US" dirty="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a:t>
            </a:r>
          </a:p>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13</a:t>
            </a:fld>
            <a:endParaRPr lang="en-US"/>
          </a:p>
        </p:txBody>
      </p:sp>
    </p:spTree>
    <p:extLst>
      <p:ext uri="{BB962C8B-B14F-4D97-AF65-F5344CB8AC3E}">
        <p14:creationId xmlns:p14="http://schemas.microsoft.com/office/powerpoint/2010/main" val="32887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Continuing the text from David Sainsbury’s Preface ….”As a result there are 4,300 knowledge-intensive firms in the Cambridge cluster with a turnover of £11 billion, and the University innovation ecosystem is rated the third most successful in the world, with only Stanford and MIT rated higher.</a:t>
            </a:r>
          </a:p>
          <a:p>
            <a:r>
              <a:rPr lang="en-GB" sz="1200" b="0" i="0" u="none" strike="noStrike" kern="1200" dirty="0">
                <a:solidFill>
                  <a:schemeClr val="tx1"/>
                </a:solidFill>
                <a:effectLst/>
                <a:latin typeface="Arial" charset="0"/>
                <a:ea typeface="ＭＳ Ｐゴシック" pitchFamily="28" charset="-128"/>
                <a:cs typeface="ＭＳ Ｐゴシック" pitchFamily="1" charset="-128"/>
              </a:rPr>
              <a:t>The growth of the Cambridge cluster is important because it demonstrates the key role that universities need to play in today’s knowledge economy, the contribution that technology can make in improving the quality of people’s lives and solving global problems, and the need for Universities, Government and entrepreneurs to work together in which has been described as a ‘triple helix’”</a:t>
            </a:r>
            <a:br>
              <a:rPr lang="en-GB" sz="1200" b="0" i="0" u="none" strike="noStrike" kern="1200" dirty="0">
                <a:solidFill>
                  <a:schemeClr val="tx1"/>
                </a:solidFill>
                <a:effectLst/>
                <a:latin typeface="Arial" charset="0"/>
                <a:ea typeface="ＭＳ Ｐゴシック" pitchFamily="28" charset="-128"/>
                <a:cs typeface="ＭＳ Ｐゴシック" pitchFamily="1" charset="-128"/>
              </a:rPr>
            </a:br>
            <a:r>
              <a:rPr lang="en-GB" sz="1200" b="0" i="0" u="none" strike="noStrike" kern="1200" dirty="0">
                <a:solidFill>
                  <a:schemeClr val="tx1"/>
                </a:solidFill>
                <a:effectLst/>
                <a:latin typeface="Arial" charset="0"/>
                <a:ea typeface="ＭＳ Ｐゴシック" pitchFamily="28" charset="-128"/>
                <a:cs typeface="ＭＳ Ｐゴシック" pitchFamily="1" charset="-128"/>
              </a:rPr>
              <a:t>These numbers have increased substantially since 2016 as evidenced in the Cambridge&amp; website.</a:t>
            </a:r>
          </a:p>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2</a:t>
            </a:fld>
            <a:endParaRPr lang="en-US"/>
          </a:p>
        </p:txBody>
      </p:sp>
    </p:spTree>
    <p:extLst>
      <p:ext uri="{BB962C8B-B14F-4D97-AF65-F5344CB8AC3E}">
        <p14:creationId xmlns:p14="http://schemas.microsoft.com/office/powerpoint/2010/main" val="109282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Continuing the text from Martin Rees’s Foreword …”These are just three areas where Cambridge technology has played a pivotal role - there are plenty more, including a long tradition of advances in telecommunications, going back over 100 years, and computer aided design, going back over 50 years. My own field astronomy, has been highly invigorated by the theories of Stephen Hawking, Fred Hoyle and many others based in Cambridge. Testing theorists’ insights has needed novel instruments, like the radio interferometers that gained Martin Pyle a Nobel Prize, and led to the discovery of pulsars and cosmic evolution. And in other fields of science, the world is being changed by ideas that germinate in this small patch of Fenland - where there is a very special symbiosis between academia and industry."</a:t>
            </a:r>
          </a:p>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3</a:t>
            </a:fld>
            <a:endParaRPr lang="en-US"/>
          </a:p>
        </p:txBody>
      </p:sp>
    </p:spTree>
    <p:extLst>
      <p:ext uri="{BB962C8B-B14F-4D97-AF65-F5344CB8AC3E}">
        <p14:creationId xmlns:p14="http://schemas.microsoft.com/office/powerpoint/2010/main" val="217903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Bill Gates, the co-founder and Chairman of Microsoft met the then Vice Chancellor Alec </a:t>
            </a:r>
            <a:r>
              <a:rPr lang="en-GB" sz="1200" b="0" i="0" u="none" strike="noStrike" kern="1200" dirty="0" err="1">
                <a:solidFill>
                  <a:schemeClr val="tx1"/>
                </a:solidFill>
                <a:effectLst/>
                <a:latin typeface="Arial" charset="0"/>
                <a:ea typeface="ＭＳ Ｐゴシック" pitchFamily="28" charset="-128"/>
                <a:cs typeface="ＭＳ Ｐゴシック" pitchFamily="1" charset="-128"/>
              </a:rPr>
              <a:t>Broers</a:t>
            </a:r>
            <a:r>
              <a:rPr lang="en-GB" sz="1200" b="0" i="0" u="none" strike="noStrike" kern="1200" dirty="0">
                <a:solidFill>
                  <a:schemeClr val="tx1"/>
                </a:solidFill>
                <a:effectLst/>
                <a:latin typeface="Arial" charset="0"/>
                <a:ea typeface="ＭＳ Ｐゴシック" pitchFamily="28" charset="-128"/>
                <a:cs typeface="ＭＳ Ｐゴシック" pitchFamily="1" charset="-128"/>
              </a:rPr>
              <a:t> and agreed to set up a Microsoft Research laboratory in Cambridge which was opened in 1997. </a:t>
            </a:r>
          </a:p>
        </p:txBody>
      </p:sp>
      <p:sp>
        <p:nvSpPr>
          <p:cNvPr id="4" name="Slide Number Placeholder 3"/>
          <p:cNvSpPr>
            <a:spLocks noGrp="1"/>
          </p:cNvSpPr>
          <p:nvPr>
            <p:ph type="sldNum" sz="quarter" idx="10"/>
          </p:nvPr>
        </p:nvSpPr>
        <p:spPr/>
        <p:txBody>
          <a:bodyPr/>
          <a:lstStyle/>
          <a:p>
            <a:pPr>
              <a:defRPr/>
            </a:pPr>
            <a:fld id="{B602EE8A-AA37-DF40-BE71-54FE4F1762F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Frank </a:t>
            </a:r>
            <a:r>
              <a:rPr lang="en-GB" sz="1200" b="0" i="0" u="none" strike="noStrike" kern="1200" dirty="0" err="1">
                <a:solidFill>
                  <a:schemeClr val="tx1"/>
                </a:solidFill>
                <a:effectLst/>
                <a:latin typeface="Arial" charset="0"/>
                <a:ea typeface="ＭＳ Ｐゴシック" pitchFamily="28" charset="-128"/>
                <a:cs typeface="ＭＳ Ｐゴシック" pitchFamily="1" charset="-128"/>
              </a:rPr>
              <a:t>Bonsal</a:t>
            </a:r>
            <a:r>
              <a:rPr lang="en-GB" sz="1200" b="0" i="0" u="none" strike="noStrike" kern="1200" dirty="0">
                <a:solidFill>
                  <a:schemeClr val="tx1"/>
                </a:solidFill>
                <a:effectLst/>
                <a:latin typeface="Arial" charset="0"/>
                <a:ea typeface="ＭＳ Ｐゴシック" pitchFamily="28" charset="-128"/>
                <a:cs typeface="ＭＳ Ｐゴシック" pitchFamily="1" charset="-128"/>
              </a:rPr>
              <a:t> co-founded New Enterprise Associates (NEA) with Dick </a:t>
            </a:r>
            <a:r>
              <a:rPr lang="en-GB" sz="1200" b="0" i="0" u="none" strike="noStrike" kern="1200" dirty="0" err="1">
                <a:solidFill>
                  <a:schemeClr val="tx1"/>
                </a:solidFill>
                <a:effectLst/>
                <a:latin typeface="Arial" charset="0"/>
                <a:ea typeface="ＭＳ Ｐゴシック" pitchFamily="28" charset="-128"/>
                <a:cs typeface="ＭＳ Ｐゴシック" pitchFamily="1" charset="-128"/>
              </a:rPr>
              <a:t>Kramlich</a:t>
            </a:r>
            <a:r>
              <a:rPr lang="en-GB" sz="1200" b="0" i="0" u="none" strike="noStrike" kern="1200" dirty="0">
                <a:solidFill>
                  <a:schemeClr val="tx1"/>
                </a:solidFill>
                <a:effectLst/>
                <a:latin typeface="Arial" charset="0"/>
                <a:ea typeface="ＭＳ Ｐゴシック" pitchFamily="28" charset="-128"/>
                <a:cs typeface="ＭＳ Ｐゴシック" pitchFamily="1" charset="-128"/>
              </a:rPr>
              <a:t>. Today, NEA has more than $20 billion under management.</a:t>
            </a:r>
          </a:p>
          <a:p>
            <a:r>
              <a:rPr lang="en-GB" sz="1200" b="0" i="0" u="none" strike="noStrike" kern="1200" dirty="0">
                <a:solidFill>
                  <a:schemeClr val="tx1"/>
                </a:solidFill>
                <a:effectLst/>
                <a:latin typeface="Arial" charset="0"/>
                <a:ea typeface="ＭＳ Ｐゴシック" pitchFamily="28" charset="-128"/>
                <a:cs typeface="ＭＳ Ｐゴシック" pitchFamily="1" charset="-128"/>
              </a:rPr>
              <a:t>NEA invested in my company </a:t>
            </a:r>
            <a:r>
              <a:rPr lang="en-GB" sz="1200" b="0" i="0" u="none" strike="noStrike" kern="1200" dirty="0" err="1">
                <a:solidFill>
                  <a:schemeClr val="tx1"/>
                </a:solidFill>
                <a:effectLst/>
                <a:latin typeface="Arial" charset="0"/>
                <a:ea typeface="ＭＳ Ｐゴシック" pitchFamily="28" charset="-128"/>
                <a:cs typeface="ＭＳ Ｐゴシック" pitchFamily="1" charset="-128"/>
              </a:rPr>
              <a:t>Virata</a:t>
            </a:r>
            <a:r>
              <a:rPr lang="en-GB" sz="1200" b="0" i="0" u="none" strike="noStrike" kern="1200" dirty="0">
                <a:solidFill>
                  <a:schemeClr val="tx1"/>
                </a:solidFill>
                <a:effectLst/>
                <a:latin typeface="Arial" charset="0"/>
                <a:ea typeface="ＭＳ Ｐゴシック" pitchFamily="28" charset="-128"/>
                <a:cs typeface="ＭＳ Ｐゴシック" pitchFamily="1" charset="-128"/>
              </a:rPr>
              <a:t> which I took public on Nasdaq in 1999. We sold semiconductors and software which was licensed to more than 250 companies worldwide and achieved a market capitalisation of $5 billion in 2000.</a:t>
            </a:r>
          </a:p>
          <a:p>
            <a:endParaRPr lang="en-GB" sz="1200" b="0" i="0" u="none" strike="noStrike" kern="1200" dirty="0">
              <a:solidFill>
                <a:schemeClr val="tx1"/>
              </a:solidFill>
              <a:effectLst/>
              <a:latin typeface="Arial" charset="0"/>
              <a:ea typeface="ＭＳ Ｐゴシック" pitchFamily="28"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5</a:t>
            </a:fld>
            <a:endParaRPr lang="en-US"/>
          </a:p>
        </p:txBody>
      </p:sp>
    </p:spTree>
    <p:extLst>
      <p:ext uri="{BB962C8B-B14F-4D97-AF65-F5344CB8AC3E}">
        <p14:creationId xmlns:p14="http://schemas.microsoft.com/office/powerpoint/2010/main" val="56179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ＭＳ Ｐゴシック" pitchFamily="28" charset="-128"/>
                <a:cs typeface="ＭＳ Ｐゴシック" pitchFamily="1" charset="-128"/>
              </a:rPr>
              <a:t>Pascal </a:t>
            </a:r>
            <a:r>
              <a:rPr lang="en-GB" sz="1200" b="0" i="0" u="none" strike="noStrike" kern="1200" dirty="0" err="1">
                <a:solidFill>
                  <a:schemeClr val="tx1"/>
                </a:solidFill>
                <a:effectLst/>
                <a:latin typeface="Arial" charset="0"/>
                <a:ea typeface="ＭＳ Ｐゴシック" pitchFamily="28" charset="-128"/>
                <a:cs typeface="ＭＳ Ｐゴシック" pitchFamily="1" charset="-128"/>
              </a:rPr>
              <a:t>Soriot</a:t>
            </a:r>
            <a:r>
              <a:rPr lang="en-GB" sz="1200" b="0" i="0" u="none" strike="noStrike" kern="1200" dirty="0">
                <a:solidFill>
                  <a:schemeClr val="tx1"/>
                </a:solidFill>
                <a:effectLst/>
                <a:latin typeface="Arial" charset="0"/>
                <a:ea typeface="ＭＳ Ｐゴシック" pitchFamily="28" charset="-128"/>
                <a:cs typeface="ＭＳ Ｐゴシック" pitchFamily="1" charset="-128"/>
              </a:rPr>
              <a:t>, the CEO of AstraZeneca made the decision in 2013 to move their global headquarters and research operations to Cambridge after lengthy consideration. It expects to open the HQ building soon.</a:t>
            </a:r>
            <a:br>
              <a:rPr lang="en-GB" sz="1200" b="0" i="0" u="none" strike="noStrike" kern="1200" dirty="0">
                <a:solidFill>
                  <a:schemeClr val="tx1"/>
                </a:solidFill>
                <a:effectLst/>
                <a:latin typeface="Arial" charset="0"/>
                <a:ea typeface="ＭＳ Ｐゴシック" pitchFamily="28" charset="-128"/>
                <a:cs typeface="ＭＳ Ｐゴシック" pitchFamily="1" charset="-128"/>
              </a:rPr>
            </a:br>
            <a:endParaRPr lang="en-GB" sz="1200" b="0" i="0" u="none" strike="noStrike" kern="1200" dirty="0">
              <a:solidFill>
                <a:schemeClr val="tx1"/>
              </a:solidFill>
              <a:effectLst/>
              <a:latin typeface="Arial" charset="0"/>
              <a:ea typeface="ＭＳ Ｐゴシック" pitchFamily="28"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6</a:t>
            </a:fld>
            <a:endParaRPr lang="en-US"/>
          </a:p>
        </p:txBody>
      </p:sp>
    </p:spTree>
    <p:extLst>
      <p:ext uri="{BB962C8B-B14F-4D97-AF65-F5344CB8AC3E}">
        <p14:creationId xmlns:p14="http://schemas.microsoft.com/office/powerpoint/2010/main" val="155369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ＭＳ Ｐゴシック" pitchFamily="28" charset="-128"/>
                <a:cs typeface="ＭＳ Ｐゴシック" pitchFamily="1" charset="-128"/>
              </a:rPr>
              <a:t>Cambridge published its first book in 1584 making Cambridge University Press the oldest publishing house in the world. </a:t>
            </a:r>
            <a:endParaRPr lang="en-GB" sz="1200" b="0" i="0" u="none" strike="noStrike" kern="1200" dirty="0">
              <a:solidFill>
                <a:schemeClr val="tx1"/>
              </a:solidFill>
              <a:effectLst/>
              <a:latin typeface="Arial" charset="0"/>
              <a:ea typeface="ＭＳ Ｐゴシック" pitchFamily="28" charset="-128"/>
              <a:cs typeface="ＭＳ Ｐゴシック" pitchFamily="1" charset="-128"/>
            </a:endParaRPr>
          </a:p>
          <a:p>
            <a:r>
              <a:rPr lang="en-GB" sz="1200" b="0" i="0" u="none" strike="noStrike" kern="1200" dirty="0">
                <a:solidFill>
                  <a:schemeClr val="tx1"/>
                </a:solidFill>
                <a:effectLst/>
                <a:latin typeface="Arial" charset="0"/>
                <a:ea typeface="ＭＳ Ｐゴシック" pitchFamily="28" charset="-128"/>
                <a:cs typeface="ＭＳ Ｐゴシック" pitchFamily="1" charset="-128"/>
              </a:rPr>
              <a:t>The Cambridge Scientific Instrument Company, one of the first technology companies in Cambridge, was founded by Charles Darwin’s son, Horace in 1881. This was followed in 1896 by the WG Pye Instrument Company which became a leading manufacturer of radios and televisions. Marshall of Cambridge founded by David Marshall in 1909 is today the Marshall Group and is Cambridge’s largest private company. Other companies like Aero Research (1934); Metals Research (1957); and </a:t>
            </a:r>
            <a:r>
              <a:rPr lang="en-GB" sz="1200" b="0" i="0" u="none" strike="noStrike" kern="1200" dirty="0" err="1">
                <a:solidFill>
                  <a:schemeClr val="tx1"/>
                </a:solidFill>
                <a:effectLst/>
                <a:latin typeface="Arial" charset="0"/>
                <a:ea typeface="ＭＳ Ｐゴシック" pitchFamily="28" charset="-128"/>
                <a:cs typeface="ＭＳ Ｐゴシック" pitchFamily="1" charset="-128"/>
              </a:rPr>
              <a:t>Torvac</a:t>
            </a:r>
            <a:r>
              <a:rPr lang="en-GB" sz="1200" b="0" i="0" u="none" strike="noStrike" kern="1200" dirty="0">
                <a:solidFill>
                  <a:schemeClr val="tx1"/>
                </a:solidFill>
                <a:effectLst/>
                <a:latin typeface="Arial" charset="0"/>
                <a:ea typeface="ＭＳ Ｐゴシック" pitchFamily="28" charset="-128"/>
                <a:cs typeface="ＭＳ Ｐゴシック" pitchFamily="1" charset="-128"/>
              </a:rPr>
              <a:t> (1959) were all founded by University of Cambridge entrepreneurial pioneers. </a:t>
            </a:r>
          </a:p>
          <a:p>
            <a:r>
              <a:rPr lang="en-GB" sz="1200" b="0" i="0" u="none" strike="noStrike" kern="1200" dirty="0">
                <a:solidFill>
                  <a:schemeClr val="tx1"/>
                </a:solidFill>
                <a:effectLst/>
                <a:latin typeface="Arial" charset="0"/>
                <a:ea typeface="ＭＳ Ｐゴシック" pitchFamily="28" charset="-128"/>
                <a:cs typeface="ＭＳ Ｐゴシック" pitchFamily="1" charset="-128"/>
              </a:rPr>
              <a:t>These and the other milestone events are chronicled in the two Cambridge Phenomenon books.</a:t>
            </a:r>
          </a:p>
          <a:p>
            <a:br>
              <a:rPr lang="en-GB" dirty="0"/>
            </a:br>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7</a:t>
            </a:fld>
            <a:endParaRPr lang="en-US"/>
          </a:p>
        </p:txBody>
      </p:sp>
    </p:spTree>
    <p:extLst>
      <p:ext uri="{BB962C8B-B14F-4D97-AF65-F5344CB8AC3E}">
        <p14:creationId xmlns:p14="http://schemas.microsoft.com/office/powerpoint/2010/main" val="400667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dirty="0"/>
              <a:t>Organisations that acquire companies in Cambridge tend to retain the companies </a:t>
            </a:r>
            <a:r>
              <a:rPr lang="en-GB"/>
              <a:t>and personnel in Cambridge.</a:t>
            </a:r>
            <a:br>
              <a:rPr lang="en-GB" dirty="0"/>
            </a:br>
            <a:endParaRPr lang="en-US" dirty="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602EE8A-AA37-DF40-BE71-54FE4F1762F8}" type="slidenum">
              <a:rPr lang="en-US" smtClean="0"/>
              <a:pPr>
                <a:defRPr/>
              </a:pPr>
              <a:t>9</a:t>
            </a:fld>
            <a:endParaRPr lang="en-US"/>
          </a:p>
        </p:txBody>
      </p:sp>
    </p:spTree>
    <p:extLst>
      <p:ext uri="{BB962C8B-B14F-4D97-AF65-F5344CB8AC3E}">
        <p14:creationId xmlns:p14="http://schemas.microsoft.com/office/powerpoint/2010/main" val="94972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447800"/>
            <a:ext cx="8001000" cy="464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5" name="Rectangle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A342026D-179A-5449-A201-9B885F87F0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00250" cy="54864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609600"/>
            <a:ext cx="584835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5" name="Rectangle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E50196DB-924A-1143-BD9D-2872B88278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447800"/>
            <a:ext cx="8001000" cy="4648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5" name="Rectangle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AC02F152-B656-AC46-A510-CB8D7C2A31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447800"/>
            <a:ext cx="39243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447800"/>
            <a:ext cx="39243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6" name="Footer Placeholder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24AE45AF-A2F4-8341-AA2E-897705085A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8" name="Rectangle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23317367-1D60-1B40-A7CA-338A0E3947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685800"/>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3" name="Rectangle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0E32EA26-4ACF-7249-9121-2940051885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6" name="Footer Placeholder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E614F98A-2023-184D-B27D-6DBCEF32C4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533400" y="6324600"/>
            <a:ext cx="1600200" cy="457200"/>
          </a:xfrm>
          <a:prstGeom prst="rect">
            <a:avLst/>
          </a:prstGeom>
        </p:spPr>
        <p:txBody>
          <a:bodyPr/>
          <a:lstStyle>
            <a:lvl1pPr>
              <a:defRPr/>
            </a:lvl1pPr>
          </a:lstStyle>
          <a:p>
            <a:pPr>
              <a:defRPr/>
            </a:pPr>
            <a:r>
              <a:rPr lang="en-US"/>
              <a:t>20 October 2011</a:t>
            </a:r>
            <a:endParaRPr lang="en-US" sz="1400"/>
          </a:p>
        </p:txBody>
      </p:sp>
      <p:sp>
        <p:nvSpPr>
          <p:cNvPr id="6" name="Footer Placeholder 5"/>
          <p:cNvSpPr>
            <a:spLocks noGrp="1" noChangeArrowheads="1"/>
          </p:cNvSpPr>
          <p:nvPr>
            <p:ph type="ftr" sz="quarter" idx="11"/>
          </p:nvPr>
        </p:nvSpPr>
        <p:spPr>
          <a:xfrm>
            <a:off x="3124200" y="6324600"/>
            <a:ext cx="2895600" cy="457200"/>
          </a:xfrm>
          <a:prstGeom prst="rect">
            <a:avLst/>
          </a:prstGeom>
        </p:spPr>
        <p:txBody>
          <a:bodyPr/>
          <a:lstStyle>
            <a:lvl1pPr>
              <a:defRPr/>
            </a:lvl1pPr>
          </a:lstStyle>
          <a:p>
            <a:pPr>
              <a:defRPr/>
            </a:pPr>
            <a:fld id="{188A4060-2F69-E142-AB58-167AF2AB99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p:txStyles>
    <p:titleStyle>
      <a:lvl1pPr algn="r" rtl="0" eaLnBrk="0" fontAlgn="base" hangingPunct="0">
        <a:spcBef>
          <a:spcPct val="0"/>
        </a:spcBef>
        <a:spcAft>
          <a:spcPct val="0"/>
        </a:spcAft>
        <a:defRPr sz="2800">
          <a:solidFill>
            <a:schemeClr val="tx2"/>
          </a:solidFill>
          <a:latin typeface="+mj-lt"/>
          <a:ea typeface="+mj-ea"/>
          <a:cs typeface="ＭＳ Ｐゴシック" pitchFamily="1" charset="-128"/>
        </a:defRPr>
      </a:lvl1pPr>
      <a:lvl2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2pPr>
      <a:lvl3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3pPr>
      <a:lvl4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4pPr>
      <a:lvl5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5pPr>
      <a:lvl6pPr marL="457200" algn="r" rtl="0" fontAlgn="base">
        <a:spcBef>
          <a:spcPct val="0"/>
        </a:spcBef>
        <a:spcAft>
          <a:spcPct val="0"/>
        </a:spcAft>
        <a:defRPr sz="2800">
          <a:solidFill>
            <a:schemeClr val="tx2"/>
          </a:solidFill>
          <a:latin typeface="Arial" charset="0"/>
          <a:ea typeface="ＭＳ Ｐゴシック" pitchFamily="28" charset="-128"/>
        </a:defRPr>
      </a:lvl6pPr>
      <a:lvl7pPr marL="914400" algn="r" rtl="0" fontAlgn="base">
        <a:spcBef>
          <a:spcPct val="0"/>
        </a:spcBef>
        <a:spcAft>
          <a:spcPct val="0"/>
        </a:spcAft>
        <a:defRPr sz="2800">
          <a:solidFill>
            <a:schemeClr val="tx2"/>
          </a:solidFill>
          <a:latin typeface="Arial" charset="0"/>
          <a:ea typeface="ＭＳ Ｐゴシック" pitchFamily="28" charset="-128"/>
        </a:defRPr>
      </a:lvl7pPr>
      <a:lvl8pPr marL="1371600" algn="r" rtl="0" fontAlgn="base">
        <a:spcBef>
          <a:spcPct val="0"/>
        </a:spcBef>
        <a:spcAft>
          <a:spcPct val="0"/>
        </a:spcAft>
        <a:defRPr sz="2800">
          <a:solidFill>
            <a:schemeClr val="tx2"/>
          </a:solidFill>
          <a:latin typeface="Arial" charset="0"/>
          <a:ea typeface="ＭＳ Ｐゴシック" pitchFamily="28" charset="-128"/>
        </a:defRPr>
      </a:lvl8pPr>
      <a:lvl9pPr marL="1828800" algn="r" rtl="0" fontAlgn="base">
        <a:spcBef>
          <a:spcPct val="0"/>
        </a:spcBef>
        <a:spcAft>
          <a:spcPct val="0"/>
        </a:spcAft>
        <a:defRPr sz="2800">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SzPct val="80000"/>
        <a:buFont typeface="Wingdings" charset="2"/>
        <a:buChar char="Ø"/>
        <a:defRPr sz="20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SzPct val="80000"/>
        <a:buFont typeface="Wingdings" charset="2"/>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fileeditions.com/the-cambridge-phenomenon-global-impact-hb"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a:xfrm>
            <a:off x="609600" y="1143000"/>
            <a:ext cx="7924800" cy="685800"/>
          </a:xfrm>
        </p:spPr>
        <p:txBody>
          <a:bodyPr/>
          <a:lstStyle/>
          <a:p>
            <a:endParaRPr lang="en-US" dirty="0">
              <a:cs typeface="ＭＳ Ｐゴシック" charset="-128"/>
            </a:endParaRPr>
          </a:p>
        </p:txBody>
      </p:sp>
      <p:sp>
        <p:nvSpPr>
          <p:cNvPr id="14" name="Rectangle 2"/>
          <p:cNvSpPr txBox="1">
            <a:spLocks noChangeArrowheads="1"/>
          </p:cNvSpPr>
          <p:nvPr/>
        </p:nvSpPr>
        <p:spPr bwMode="auto">
          <a:xfrm>
            <a:off x="685800" y="2057400"/>
            <a:ext cx="7772400" cy="1143000"/>
          </a:xfrm>
          <a:prstGeom prst="rect">
            <a:avLst/>
          </a:prstGeom>
          <a:noFill/>
          <a:ln w="9525">
            <a:noFill/>
            <a:miter lim="800000"/>
            <a:headEnd/>
            <a:tailEnd/>
          </a:ln>
        </p:spPr>
        <p:txBody>
          <a:bodyPr anchor="ctr">
            <a:prstTxWarp prst="textNoShape">
              <a:avLst/>
            </a:prstTxWarp>
          </a:bodyPr>
          <a:lstStyle/>
          <a:p>
            <a:pPr algn="ctr" eaLnBrk="1" hangingPunct="1">
              <a:lnSpc>
                <a:spcPct val="80000"/>
              </a:lnSpc>
              <a:defRPr/>
            </a:pPr>
            <a:r>
              <a:rPr lang="en-US" sz="3600" b="1" kern="0" dirty="0">
                <a:solidFill>
                  <a:schemeClr val="bg1"/>
                </a:solidFill>
                <a:latin typeface="+mj-lt"/>
                <a:ea typeface="+mj-ea"/>
                <a:cs typeface="ＭＳ Ｐゴシック" pitchFamily="1" charset="-128"/>
              </a:rPr>
              <a:t>The Cambridge Phenomenon</a:t>
            </a:r>
            <a:br>
              <a:rPr lang="en-US" sz="2800" b="1" kern="0" dirty="0">
                <a:solidFill>
                  <a:schemeClr val="bg1"/>
                </a:solidFill>
                <a:latin typeface="+mj-lt"/>
                <a:ea typeface="+mj-ea"/>
                <a:cs typeface="ＭＳ Ｐゴシック" pitchFamily="1" charset="-128"/>
              </a:rPr>
            </a:br>
            <a:r>
              <a:rPr lang="en-US" sz="2800" b="1" kern="0" dirty="0">
                <a:solidFill>
                  <a:schemeClr val="bg1"/>
                </a:solidFill>
                <a:latin typeface="+mj-lt"/>
                <a:ea typeface="+mj-ea"/>
                <a:cs typeface="ＭＳ Ｐゴシック" pitchFamily="1" charset="-128"/>
              </a:rPr>
              <a:t>50 Years of Innovation and Enterprise</a:t>
            </a:r>
            <a:br>
              <a:rPr lang="en-US" sz="3600" b="1" kern="0" dirty="0">
                <a:solidFill>
                  <a:schemeClr val="bg1"/>
                </a:solidFill>
                <a:latin typeface="+mj-lt"/>
                <a:ea typeface="+mj-ea"/>
                <a:cs typeface="ＭＳ Ｐゴシック" pitchFamily="1" charset="-128"/>
              </a:rPr>
            </a:br>
            <a:endParaRPr lang="en-US" sz="3600" b="1" kern="0" dirty="0">
              <a:solidFill>
                <a:schemeClr val="bg1"/>
              </a:solidFill>
              <a:latin typeface="+mj-lt"/>
              <a:ea typeface="+mj-ea"/>
              <a:cs typeface="ＭＳ Ｐゴシック" pitchFamily="1" charset="-128"/>
            </a:endParaRPr>
          </a:p>
        </p:txBody>
      </p:sp>
      <p:pic>
        <p:nvPicPr>
          <p:cNvPr id="9" name="Picture 8" descr="University Library Shot.tiff"/>
          <p:cNvPicPr>
            <a:picLocks noChangeAspect="1"/>
          </p:cNvPicPr>
          <p:nvPr/>
        </p:nvPicPr>
        <p:blipFill>
          <a:blip r:embed="rId3"/>
          <a:stretch>
            <a:fillRect/>
          </a:stretch>
        </p:blipFill>
        <p:spPr>
          <a:xfrm>
            <a:off x="-1340991" y="-27384"/>
            <a:ext cx="11926957" cy="7101408"/>
          </a:xfrm>
          <a:prstGeom prst="rect">
            <a:avLst/>
          </a:prstGeom>
        </p:spPr>
      </p:pic>
      <p:sp>
        <p:nvSpPr>
          <p:cNvPr id="10" name="TextBox 9"/>
          <p:cNvSpPr txBox="1"/>
          <p:nvPr/>
        </p:nvSpPr>
        <p:spPr>
          <a:xfrm>
            <a:off x="10401300" y="2768600"/>
            <a:ext cx="184666" cy="584776"/>
          </a:xfrm>
          <a:prstGeom prst="rect">
            <a:avLst/>
          </a:prstGeom>
          <a:noFill/>
        </p:spPr>
        <p:txBody>
          <a:bodyPr wrap="none" rtlCol="0">
            <a:spAutoFit/>
          </a:bodyPr>
          <a:lstStyle/>
          <a:p>
            <a:endParaRPr lang="en-US"/>
          </a:p>
        </p:txBody>
      </p:sp>
      <p:sp>
        <p:nvSpPr>
          <p:cNvPr id="11" name="Rectangle 3">
            <a:extLst>
              <a:ext uri="{FF2B5EF4-FFF2-40B4-BE49-F238E27FC236}">
                <a16:creationId xmlns:a16="http://schemas.microsoft.com/office/drawing/2014/main" id="{D80D1BF2-A84D-1848-99CC-0DC12DEAC4F5}"/>
              </a:ext>
            </a:extLst>
          </p:cNvPr>
          <p:cNvSpPr txBox="1">
            <a:spLocks noChangeArrowheads="1"/>
          </p:cNvSpPr>
          <p:nvPr/>
        </p:nvSpPr>
        <p:spPr bwMode="auto">
          <a:xfrm>
            <a:off x="1371600" y="4216608"/>
            <a:ext cx="6400800" cy="1752600"/>
          </a:xfrm>
          <a:prstGeom prst="rect">
            <a:avLst/>
          </a:prstGeom>
          <a:noFill/>
          <a:ln w="9525">
            <a:noFill/>
            <a:miter lim="800000"/>
            <a:headEnd/>
            <a:tailEnd/>
          </a:ln>
        </p:spPr>
        <p:txBody>
          <a:bodyPr>
            <a:prstTxWarp prst="textNoShape">
              <a:avLst/>
            </a:prstTxWarp>
          </a:bodyPr>
          <a:lstStyle/>
          <a:p>
            <a:pPr algn="ctr" eaLnBrk="1" hangingPunct="1">
              <a:spcBef>
                <a:spcPct val="20000"/>
              </a:spcBef>
              <a:buSzPct val="80000"/>
              <a:buFont typeface="Wingdings" pitchFamily="1" charset="2"/>
              <a:buNone/>
              <a:defRPr/>
            </a:pPr>
            <a:endParaRPr lang="en-US" sz="2800" b="1" kern="0" dirty="0">
              <a:solidFill>
                <a:schemeClr val="bg1"/>
              </a:solidFill>
              <a:latin typeface="+mn-lt"/>
              <a:ea typeface="+mn-ea"/>
              <a:cs typeface="ＭＳ Ｐゴシック" pitchFamily="1" charset="-128"/>
            </a:endParaRPr>
          </a:p>
        </p:txBody>
      </p:sp>
      <p:sp>
        <p:nvSpPr>
          <p:cNvPr id="16" name="TextBox 15">
            <a:extLst>
              <a:ext uri="{FF2B5EF4-FFF2-40B4-BE49-F238E27FC236}">
                <a16:creationId xmlns:a16="http://schemas.microsoft.com/office/drawing/2014/main" id="{615EBDCA-0A8A-1443-871A-DAE708DAF96F}"/>
              </a:ext>
            </a:extLst>
          </p:cNvPr>
          <p:cNvSpPr txBox="1"/>
          <p:nvPr/>
        </p:nvSpPr>
        <p:spPr>
          <a:xfrm>
            <a:off x="533400" y="3573016"/>
            <a:ext cx="8077200" cy="1815882"/>
          </a:xfrm>
          <a:prstGeom prst="rect">
            <a:avLst/>
          </a:prstGeom>
          <a:noFill/>
        </p:spPr>
        <p:txBody>
          <a:bodyPr wrap="square" rtlCol="0">
            <a:spAutoFit/>
          </a:bodyPr>
          <a:lstStyle/>
          <a:p>
            <a:pPr algn="ctr"/>
            <a:r>
              <a:rPr lang="en-US" sz="2800" dirty="0">
                <a:solidFill>
                  <a:schemeClr val="bg1"/>
                </a:solidFill>
              </a:rPr>
              <a:t>For hundreds of years, the Cambridge area </a:t>
            </a:r>
            <a:br>
              <a:rPr lang="en-US" sz="2800" dirty="0">
                <a:solidFill>
                  <a:schemeClr val="bg1"/>
                </a:solidFill>
              </a:rPr>
            </a:br>
            <a:r>
              <a:rPr lang="en-US" sz="2800" dirty="0">
                <a:solidFill>
                  <a:schemeClr val="bg1"/>
                </a:solidFill>
              </a:rPr>
              <a:t>has been home to a renowned University. </a:t>
            </a:r>
          </a:p>
          <a:p>
            <a:pPr algn="ctr"/>
            <a:r>
              <a:rPr lang="en-US" sz="2800" dirty="0">
                <a:solidFill>
                  <a:schemeClr val="bg1"/>
                </a:solidFill>
              </a:rPr>
              <a:t>Today, it also features one of the planet’s most successful and dynamic technology clusters. </a:t>
            </a:r>
          </a:p>
        </p:txBody>
      </p:sp>
      <p:sp>
        <p:nvSpPr>
          <p:cNvPr id="2" name="TextBox 1">
            <a:extLst>
              <a:ext uri="{FF2B5EF4-FFF2-40B4-BE49-F238E27FC236}">
                <a16:creationId xmlns:a16="http://schemas.microsoft.com/office/drawing/2014/main" id="{593A2567-32F0-9D49-85BE-8B86FB7AEB07}"/>
              </a:ext>
            </a:extLst>
          </p:cNvPr>
          <p:cNvSpPr txBox="1"/>
          <p:nvPr/>
        </p:nvSpPr>
        <p:spPr>
          <a:xfrm>
            <a:off x="-828600" y="5740608"/>
            <a:ext cx="10945216" cy="523220"/>
          </a:xfrm>
          <a:prstGeom prst="rect">
            <a:avLst/>
          </a:prstGeom>
          <a:noFill/>
        </p:spPr>
        <p:txBody>
          <a:bodyPr wrap="square" rtlCol="0">
            <a:spAutoFit/>
          </a:bodyPr>
          <a:lstStyle/>
          <a:p>
            <a:pPr algn="ctr"/>
            <a:r>
              <a:rPr lang="en-US" sz="2800" dirty="0">
                <a:solidFill>
                  <a:schemeClr val="bg1"/>
                </a:solidFill>
              </a:rPr>
              <a:t>Why not join Cambridge&amp; and help change the World</a:t>
            </a:r>
            <a:endParaRPr lang="en-GB" sz="2800" dirty="0">
              <a:ea typeface="ＭＳ Ｐゴシック" pitchFamily="28" charset="-128"/>
              <a:cs typeface="ＭＳ Ｐゴシック" pitchFamily="1" charset="-128"/>
            </a:endParaRPr>
          </a:p>
        </p:txBody>
      </p:sp>
      <p:sp>
        <p:nvSpPr>
          <p:cNvPr id="3" name="TextBox 2">
            <a:extLst>
              <a:ext uri="{FF2B5EF4-FFF2-40B4-BE49-F238E27FC236}">
                <a16:creationId xmlns:a16="http://schemas.microsoft.com/office/drawing/2014/main" id="{E5B4571F-FE74-4E4C-9989-8950EA784876}"/>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3117300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3"/>
          <p:cNvSpPr txBox="1">
            <a:spLocks noChangeArrowheads="1"/>
          </p:cNvSpPr>
          <p:nvPr/>
        </p:nvSpPr>
        <p:spPr bwMode="auto">
          <a:xfrm>
            <a:off x="683569" y="2296344"/>
            <a:ext cx="4342953" cy="3456384"/>
          </a:xfrm>
          <a:prstGeom prst="rect">
            <a:avLst/>
          </a:prstGeom>
          <a:noFill/>
          <a:ln w="9525">
            <a:noFill/>
            <a:miter lim="800000"/>
            <a:headEnd/>
            <a:tailEnd/>
          </a:ln>
        </p:spPr>
        <p:txBody>
          <a:bodyPr>
            <a:prstTxWarp prst="textNoShape">
              <a:avLst/>
            </a:prstTxWarp>
          </a:bodyPr>
          <a:lstStyle/>
          <a:p>
            <a:pPr marL="342900" indent="-342900">
              <a:lnSpc>
                <a:spcPts val="2400"/>
              </a:lnSpc>
              <a:spcBef>
                <a:spcPct val="20000"/>
              </a:spcBef>
              <a:buSzPct val="80000"/>
              <a:buFont typeface="Wingdings" charset="2"/>
              <a:buChar char="Ø"/>
            </a:pPr>
            <a:r>
              <a:rPr lang="en-US" sz="2000" dirty="0">
                <a:solidFill>
                  <a:schemeClr val="bg1"/>
                </a:solidFill>
              </a:rPr>
              <a:t>Cambridge&amp;</a:t>
            </a:r>
          </a:p>
          <a:p>
            <a:pPr marL="342900" indent="-342900">
              <a:lnSpc>
                <a:spcPts val="2400"/>
              </a:lnSpc>
              <a:spcBef>
                <a:spcPct val="20000"/>
              </a:spcBef>
              <a:buSzPct val="80000"/>
              <a:buFont typeface="Wingdings" charset="2"/>
              <a:buChar char="Ø"/>
            </a:pPr>
            <a:r>
              <a:rPr lang="en-US" sz="2000" dirty="0">
                <a:solidFill>
                  <a:schemeClr val="bg1"/>
                </a:solidFill>
              </a:rPr>
              <a:t>Cambridge Ahead</a:t>
            </a:r>
          </a:p>
          <a:p>
            <a:pPr marL="342900" indent="-342900">
              <a:lnSpc>
                <a:spcPts val="2400"/>
              </a:lnSpc>
              <a:spcBef>
                <a:spcPct val="20000"/>
              </a:spcBef>
              <a:buSzPct val="80000"/>
              <a:buFont typeface="Wingdings" charset="2"/>
              <a:buChar char="Ø"/>
            </a:pPr>
            <a:r>
              <a:rPr lang="en-US" sz="2000" dirty="0">
                <a:solidFill>
                  <a:schemeClr val="bg1"/>
                </a:solidFill>
              </a:rPr>
              <a:t>Cambridge Enterprise</a:t>
            </a:r>
          </a:p>
          <a:p>
            <a:pPr marL="342900" indent="-342900">
              <a:lnSpc>
                <a:spcPts val="2400"/>
              </a:lnSpc>
              <a:spcBef>
                <a:spcPct val="20000"/>
              </a:spcBef>
              <a:buSzPct val="80000"/>
              <a:buFont typeface="Wingdings" charset="2"/>
              <a:buChar char="Ø"/>
            </a:pPr>
            <a:r>
              <a:rPr lang="en-US" sz="2000" dirty="0">
                <a:solidFill>
                  <a:schemeClr val="bg1"/>
                </a:solidFill>
              </a:rPr>
              <a:t>One Nucleus</a:t>
            </a:r>
          </a:p>
          <a:p>
            <a:pPr marL="342900" indent="-342900">
              <a:lnSpc>
                <a:spcPts val="2400"/>
              </a:lnSpc>
              <a:spcBef>
                <a:spcPct val="20000"/>
              </a:spcBef>
              <a:buSzPct val="80000"/>
              <a:buFont typeface="Wingdings" charset="2"/>
              <a:buChar char="Ø"/>
            </a:pPr>
            <a:r>
              <a:rPr lang="en-US" sz="2000" dirty="0">
                <a:solidFill>
                  <a:schemeClr val="bg1"/>
                </a:solidFill>
              </a:rPr>
              <a:t>Cambridge Network</a:t>
            </a:r>
          </a:p>
          <a:p>
            <a:pPr marL="342900" indent="-342900">
              <a:lnSpc>
                <a:spcPts val="2400"/>
              </a:lnSpc>
              <a:spcBef>
                <a:spcPct val="20000"/>
              </a:spcBef>
              <a:buSzPct val="80000"/>
              <a:buFont typeface="Wingdings" charset="2"/>
              <a:buChar char="Ø"/>
            </a:pPr>
            <a:r>
              <a:rPr lang="en-US" sz="2000" dirty="0">
                <a:solidFill>
                  <a:schemeClr val="bg1"/>
                </a:solidFill>
              </a:rPr>
              <a:t>Cambridge Cleantech</a:t>
            </a:r>
          </a:p>
          <a:p>
            <a:pPr marL="342900" indent="-342900">
              <a:lnSpc>
                <a:spcPts val="2400"/>
              </a:lnSpc>
              <a:spcBef>
                <a:spcPct val="20000"/>
              </a:spcBef>
              <a:buSzPct val="80000"/>
              <a:buFont typeface="Wingdings" charset="2"/>
              <a:buChar char="Ø"/>
            </a:pPr>
            <a:r>
              <a:rPr lang="en-US" sz="2000" dirty="0">
                <a:solidFill>
                  <a:schemeClr val="bg1"/>
                </a:solidFill>
              </a:rPr>
              <a:t>CW (Cambridge Wireless)</a:t>
            </a:r>
          </a:p>
          <a:p>
            <a:pPr marL="342900" indent="-342900">
              <a:lnSpc>
                <a:spcPts val="2400"/>
              </a:lnSpc>
              <a:spcBef>
                <a:spcPct val="20000"/>
              </a:spcBef>
              <a:buSzPct val="80000"/>
              <a:buFont typeface="Wingdings" charset="2"/>
              <a:buChar char="Ø"/>
            </a:pPr>
            <a:r>
              <a:rPr lang="en-US" sz="2000" dirty="0">
                <a:solidFill>
                  <a:schemeClr val="bg1"/>
                </a:solidFill>
              </a:rPr>
              <a:t>Agri-Tech East</a:t>
            </a:r>
          </a:p>
          <a:p>
            <a:pPr marL="342900" indent="-342900">
              <a:lnSpc>
                <a:spcPts val="2400"/>
              </a:lnSpc>
              <a:spcBef>
                <a:spcPct val="20000"/>
              </a:spcBef>
              <a:buSzPct val="80000"/>
              <a:buFont typeface="Wingdings" charset="2"/>
              <a:buChar char="Ø"/>
            </a:pPr>
            <a:r>
              <a:rPr lang="en-US" sz="2000" dirty="0">
                <a:solidFill>
                  <a:schemeClr val="bg1"/>
                </a:solidFill>
              </a:rPr>
              <a:t>University of Cambridge</a:t>
            </a:r>
          </a:p>
          <a:p>
            <a:pPr marL="342900" indent="-342900">
              <a:lnSpc>
                <a:spcPts val="2400"/>
              </a:lnSpc>
              <a:spcBef>
                <a:spcPct val="20000"/>
              </a:spcBef>
              <a:buSzPct val="80000"/>
              <a:buFont typeface="Wingdings" charset="2"/>
              <a:buChar char="Ø"/>
            </a:pPr>
            <a:r>
              <a:rPr lang="en-US" sz="2000" dirty="0">
                <a:solidFill>
                  <a:schemeClr val="bg1"/>
                </a:solidFill>
              </a:rPr>
              <a:t>Anglia Ruskin University</a:t>
            </a:r>
          </a:p>
          <a:p>
            <a:pPr marL="342900" indent="-342900">
              <a:lnSpc>
                <a:spcPts val="2400"/>
              </a:lnSpc>
              <a:spcBef>
                <a:spcPct val="20000"/>
              </a:spcBef>
              <a:buSzPct val="80000"/>
              <a:buFont typeface="Wingdings" charset="2"/>
              <a:buChar char="Ø"/>
            </a:pPr>
            <a:endParaRPr lang="en-US" sz="2000" dirty="0">
              <a:solidFill>
                <a:schemeClr val="bg1"/>
              </a:solidFill>
            </a:endParaRPr>
          </a:p>
          <a:p>
            <a:pPr marL="342900" indent="-342900">
              <a:lnSpc>
                <a:spcPts val="2400"/>
              </a:lnSpc>
              <a:spcBef>
                <a:spcPct val="20000"/>
              </a:spcBef>
              <a:buSzPct val="80000"/>
              <a:buFont typeface="Wingdings" charset="2"/>
              <a:buChar char="Ø"/>
            </a:pPr>
            <a:endParaRPr lang="en-US" sz="2000" dirty="0">
              <a:solidFill>
                <a:schemeClr val="bg1"/>
              </a:solidFill>
            </a:endParaRPr>
          </a:p>
          <a:p>
            <a:pPr marL="742950" lvl="1" indent="-285750">
              <a:lnSpc>
                <a:spcPts val="2400"/>
              </a:lnSpc>
              <a:spcBef>
                <a:spcPct val="20000"/>
              </a:spcBef>
              <a:buSzPct val="80000"/>
              <a:buFont typeface="Wingdings" charset="2"/>
              <a:buChar char="§"/>
            </a:pPr>
            <a:endParaRPr lang="en-US" sz="2000" dirty="0">
              <a:solidFill>
                <a:schemeClr val="bg1"/>
              </a:solidFill>
            </a:endParaRPr>
          </a:p>
          <a:p>
            <a:pPr>
              <a:lnSpc>
                <a:spcPts val="2400"/>
              </a:lnSpc>
              <a:spcBef>
                <a:spcPct val="20000"/>
              </a:spcBef>
              <a:buSzPct val="80000"/>
            </a:pPr>
            <a:endParaRPr lang="en-US" sz="2000" dirty="0">
              <a:solidFill>
                <a:schemeClr val="bg1"/>
              </a:solidFill>
            </a:endParaRPr>
          </a:p>
        </p:txBody>
      </p:sp>
      <p:sp>
        <p:nvSpPr>
          <p:cNvPr id="3" name="Title 2">
            <a:extLst>
              <a:ext uri="{FF2B5EF4-FFF2-40B4-BE49-F238E27FC236}">
                <a16:creationId xmlns:a16="http://schemas.microsoft.com/office/drawing/2014/main" id="{9E6C2E49-CCF2-FA4A-A643-DA126AA85B6F}"/>
              </a:ext>
            </a:extLst>
          </p:cNvPr>
          <p:cNvSpPr>
            <a:spLocks noGrp="1"/>
          </p:cNvSpPr>
          <p:nvPr>
            <p:ph type="title"/>
          </p:nvPr>
        </p:nvSpPr>
        <p:spPr>
          <a:xfrm>
            <a:off x="3514354" y="260648"/>
            <a:ext cx="5328592" cy="509958"/>
          </a:xfrm>
        </p:spPr>
        <p:txBody>
          <a:bodyPr/>
          <a:lstStyle/>
          <a:p>
            <a:r>
              <a:rPr lang="en-US" dirty="0">
                <a:solidFill>
                  <a:schemeClr val="bg1"/>
                </a:solidFill>
              </a:rPr>
              <a:t>Institutions and Networks</a:t>
            </a:r>
          </a:p>
        </p:txBody>
      </p:sp>
      <p:sp>
        <p:nvSpPr>
          <p:cNvPr id="4" name="TextBox 3">
            <a:extLst>
              <a:ext uri="{FF2B5EF4-FFF2-40B4-BE49-F238E27FC236}">
                <a16:creationId xmlns:a16="http://schemas.microsoft.com/office/drawing/2014/main" id="{EE644FC0-E4D5-4840-8AF2-48F8204AE96F}"/>
              </a:ext>
            </a:extLst>
          </p:cNvPr>
          <p:cNvSpPr txBox="1"/>
          <p:nvPr/>
        </p:nvSpPr>
        <p:spPr>
          <a:xfrm>
            <a:off x="683568" y="812032"/>
            <a:ext cx="8159377" cy="1569660"/>
          </a:xfrm>
          <a:prstGeom prst="rect">
            <a:avLst/>
          </a:prstGeom>
          <a:noFill/>
        </p:spPr>
        <p:txBody>
          <a:bodyPr wrap="square" rtlCol="0">
            <a:spAutoFit/>
          </a:bodyPr>
          <a:lstStyle/>
          <a:p>
            <a:r>
              <a:rPr lang="en-GB" sz="1600" dirty="0">
                <a:solidFill>
                  <a:schemeClr val="bg1"/>
                </a:solidFill>
                <a:ea typeface="ＭＳ Ｐゴシック" pitchFamily="28" charset="-128"/>
                <a:cs typeface="ＭＳ Ｐゴシック" pitchFamily="1" charset="-128"/>
              </a:rPr>
              <a:t>To paraphrase David Sainsbury…"establishing the institutions and networks is an essential feature of growing a dynamic cluster.”</a:t>
            </a:r>
          </a:p>
          <a:p>
            <a:endParaRPr lang="en-GB" sz="1600" dirty="0">
              <a:solidFill>
                <a:schemeClr val="bg1"/>
              </a:solidFill>
              <a:ea typeface="ＭＳ Ｐゴシック" pitchFamily="28" charset="-128"/>
              <a:cs typeface="ＭＳ Ｐゴシック" pitchFamily="1" charset="-128"/>
            </a:endParaRPr>
          </a:p>
          <a:p>
            <a:r>
              <a:rPr lang="en-GB" sz="1600" dirty="0">
                <a:solidFill>
                  <a:schemeClr val="bg1"/>
                </a:solidFill>
                <a:ea typeface="ＭＳ Ｐゴシック" pitchFamily="28" charset="-128"/>
                <a:cs typeface="ＭＳ Ｐゴシック" pitchFamily="1" charset="-128"/>
              </a:rPr>
              <a:t>Led by Cambridge&amp;, this slide sets out some but by no means all of the organisations which are able to help companies enter and participate in the Cambridge cluster scene.</a:t>
            </a:r>
          </a:p>
          <a:p>
            <a:endParaRPr lang="en-US" sz="1600" dirty="0">
              <a:solidFill>
                <a:schemeClr val="bg1"/>
              </a:solidFill>
            </a:endParaRPr>
          </a:p>
        </p:txBody>
      </p:sp>
      <p:sp>
        <p:nvSpPr>
          <p:cNvPr id="6" name="TextBox 5">
            <a:extLst>
              <a:ext uri="{FF2B5EF4-FFF2-40B4-BE49-F238E27FC236}">
                <a16:creationId xmlns:a16="http://schemas.microsoft.com/office/drawing/2014/main" id="{EE216CFA-32D7-9B46-A94C-2D0F3A06FB4F}"/>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pic>
        <p:nvPicPr>
          <p:cNvPr id="32" name="Content Placeholder 31">
            <a:extLst>
              <a:ext uri="{FF2B5EF4-FFF2-40B4-BE49-F238E27FC236}">
                <a16:creationId xmlns:a16="http://schemas.microsoft.com/office/drawing/2014/main" id="{4188CDF7-853F-9D4D-9EC9-D454CD546F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19472"/>
            <a:ext cx="9396536" cy="8692561"/>
          </a:xfrm>
        </p:spPr>
      </p:pic>
      <p:sp>
        <p:nvSpPr>
          <p:cNvPr id="35" name="Rectangle 3">
            <a:extLst>
              <a:ext uri="{FF2B5EF4-FFF2-40B4-BE49-F238E27FC236}">
                <a16:creationId xmlns:a16="http://schemas.microsoft.com/office/drawing/2014/main" id="{266AE956-6FCC-7541-851D-88EA2BDA033F}"/>
              </a:ext>
            </a:extLst>
          </p:cNvPr>
          <p:cNvSpPr txBox="1">
            <a:spLocks noChangeArrowheads="1"/>
          </p:cNvSpPr>
          <p:nvPr/>
        </p:nvSpPr>
        <p:spPr bwMode="auto">
          <a:xfrm>
            <a:off x="660373" y="2512368"/>
            <a:ext cx="4342953" cy="3456384"/>
          </a:xfrm>
          <a:prstGeom prst="rect">
            <a:avLst/>
          </a:prstGeom>
          <a:noFill/>
          <a:ln w="9525">
            <a:noFill/>
            <a:miter lim="800000"/>
            <a:headEnd/>
            <a:tailEnd/>
          </a:ln>
        </p:spPr>
        <p:txBody>
          <a:bodyPr>
            <a:prstTxWarp prst="textNoShape">
              <a:avLst/>
            </a:prstTxWarp>
          </a:bodyPr>
          <a:lstStyle/>
          <a:p>
            <a:pPr marL="342900" indent="-342900">
              <a:lnSpc>
                <a:spcPts val="2400"/>
              </a:lnSpc>
              <a:spcBef>
                <a:spcPct val="20000"/>
              </a:spcBef>
              <a:buSzPct val="80000"/>
              <a:buFont typeface="Wingdings" charset="2"/>
              <a:buChar char="Ø"/>
            </a:pPr>
            <a:r>
              <a:rPr lang="en-US" sz="2000" dirty="0">
                <a:solidFill>
                  <a:schemeClr val="bg1"/>
                </a:solidFill>
              </a:rPr>
              <a:t>Cambridge&amp;</a:t>
            </a:r>
          </a:p>
          <a:p>
            <a:pPr marL="342900" indent="-342900">
              <a:lnSpc>
                <a:spcPts val="2400"/>
              </a:lnSpc>
              <a:spcBef>
                <a:spcPct val="20000"/>
              </a:spcBef>
              <a:buSzPct val="80000"/>
              <a:buFont typeface="Wingdings" charset="2"/>
              <a:buChar char="Ø"/>
            </a:pPr>
            <a:r>
              <a:rPr lang="en-US" sz="2000" dirty="0">
                <a:solidFill>
                  <a:schemeClr val="bg1"/>
                </a:solidFill>
              </a:rPr>
              <a:t>Cambridge Ahead</a:t>
            </a:r>
          </a:p>
          <a:p>
            <a:pPr marL="342900" indent="-342900">
              <a:lnSpc>
                <a:spcPts val="2400"/>
              </a:lnSpc>
              <a:spcBef>
                <a:spcPct val="20000"/>
              </a:spcBef>
              <a:buSzPct val="80000"/>
              <a:buFont typeface="Wingdings" charset="2"/>
              <a:buChar char="Ø"/>
            </a:pPr>
            <a:r>
              <a:rPr lang="en-US" sz="2000" dirty="0">
                <a:solidFill>
                  <a:schemeClr val="bg1"/>
                </a:solidFill>
              </a:rPr>
              <a:t>Cambridge Enterprise</a:t>
            </a:r>
          </a:p>
          <a:p>
            <a:pPr marL="342900" indent="-342900">
              <a:lnSpc>
                <a:spcPts val="2400"/>
              </a:lnSpc>
              <a:spcBef>
                <a:spcPct val="20000"/>
              </a:spcBef>
              <a:buSzPct val="80000"/>
              <a:buFont typeface="Wingdings" charset="2"/>
              <a:buChar char="Ø"/>
            </a:pPr>
            <a:r>
              <a:rPr lang="en-US" sz="2000" dirty="0">
                <a:solidFill>
                  <a:schemeClr val="bg1"/>
                </a:solidFill>
              </a:rPr>
              <a:t>Cambridge Network</a:t>
            </a:r>
          </a:p>
          <a:p>
            <a:pPr marL="342900" indent="-342900">
              <a:lnSpc>
                <a:spcPts val="2400"/>
              </a:lnSpc>
              <a:spcBef>
                <a:spcPct val="20000"/>
              </a:spcBef>
              <a:buSzPct val="80000"/>
              <a:buFont typeface="Wingdings" charset="2"/>
              <a:buChar char="Ø"/>
            </a:pPr>
            <a:r>
              <a:rPr lang="en-US" sz="2000" dirty="0">
                <a:solidFill>
                  <a:schemeClr val="bg1"/>
                </a:solidFill>
              </a:rPr>
              <a:t>One Nucleus</a:t>
            </a:r>
          </a:p>
          <a:p>
            <a:pPr marL="342900" indent="-342900">
              <a:lnSpc>
                <a:spcPts val="2400"/>
              </a:lnSpc>
              <a:spcBef>
                <a:spcPct val="20000"/>
              </a:spcBef>
              <a:buSzPct val="80000"/>
              <a:buFont typeface="Wingdings" charset="2"/>
              <a:buChar char="Ø"/>
            </a:pPr>
            <a:r>
              <a:rPr lang="en-US" sz="2000" dirty="0">
                <a:solidFill>
                  <a:schemeClr val="bg1"/>
                </a:solidFill>
              </a:rPr>
              <a:t>Cambridge Cleantech</a:t>
            </a:r>
          </a:p>
          <a:p>
            <a:pPr marL="342900" indent="-342900">
              <a:lnSpc>
                <a:spcPts val="2400"/>
              </a:lnSpc>
              <a:spcBef>
                <a:spcPct val="20000"/>
              </a:spcBef>
              <a:buSzPct val="80000"/>
              <a:buFont typeface="Wingdings" charset="2"/>
              <a:buChar char="Ø"/>
            </a:pPr>
            <a:r>
              <a:rPr lang="en-US" sz="2000" dirty="0">
                <a:solidFill>
                  <a:schemeClr val="bg1"/>
                </a:solidFill>
              </a:rPr>
              <a:t>CW (Cambridge Wireless)</a:t>
            </a:r>
          </a:p>
          <a:p>
            <a:pPr marL="342900" indent="-342900">
              <a:lnSpc>
                <a:spcPts val="2400"/>
              </a:lnSpc>
              <a:spcBef>
                <a:spcPct val="20000"/>
              </a:spcBef>
              <a:buSzPct val="80000"/>
              <a:buFont typeface="Wingdings" charset="2"/>
              <a:buChar char="Ø"/>
            </a:pPr>
            <a:r>
              <a:rPr lang="en-US" sz="2000" dirty="0">
                <a:solidFill>
                  <a:schemeClr val="bg1"/>
                </a:solidFill>
              </a:rPr>
              <a:t>Agri-Tech East</a:t>
            </a:r>
          </a:p>
          <a:p>
            <a:pPr marL="342900" indent="-342900">
              <a:lnSpc>
                <a:spcPts val="2400"/>
              </a:lnSpc>
              <a:spcBef>
                <a:spcPct val="20000"/>
              </a:spcBef>
              <a:buSzPct val="80000"/>
              <a:buFont typeface="Wingdings" charset="2"/>
              <a:buChar char="Ø"/>
            </a:pPr>
            <a:r>
              <a:rPr lang="en-US" sz="2000" dirty="0">
                <a:solidFill>
                  <a:schemeClr val="bg1"/>
                </a:solidFill>
              </a:rPr>
              <a:t>University of Cambridge</a:t>
            </a:r>
          </a:p>
          <a:p>
            <a:pPr marL="342900" indent="-342900">
              <a:lnSpc>
                <a:spcPts val="2400"/>
              </a:lnSpc>
              <a:spcBef>
                <a:spcPct val="20000"/>
              </a:spcBef>
              <a:buSzPct val="80000"/>
              <a:buFont typeface="Wingdings" charset="2"/>
              <a:buChar char="Ø"/>
            </a:pPr>
            <a:r>
              <a:rPr lang="en-US" sz="2000" dirty="0">
                <a:solidFill>
                  <a:schemeClr val="bg1"/>
                </a:solidFill>
              </a:rPr>
              <a:t>Anglia Ruskin University</a:t>
            </a:r>
          </a:p>
          <a:p>
            <a:pPr marL="342900" indent="-342900">
              <a:lnSpc>
                <a:spcPts val="2400"/>
              </a:lnSpc>
              <a:spcBef>
                <a:spcPct val="20000"/>
              </a:spcBef>
              <a:buSzPct val="80000"/>
              <a:buFont typeface="Wingdings" charset="2"/>
              <a:buChar char="Ø"/>
            </a:pPr>
            <a:endParaRPr lang="en-US" sz="2000" dirty="0">
              <a:solidFill>
                <a:schemeClr val="bg1"/>
              </a:solidFill>
            </a:endParaRPr>
          </a:p>
          <a:p>
            <a:pPr>
              <a:lnSpc>
                <a:spcPts val="2400"/>
              </a:lnSpc>
              <a:spcBef>
                <a:spcPct val="20000"/>
              </a:spcBef>
              <a:buSzPct val="80000"/>
            </a:pPr>
            <a:endParaRPr lang="en-US" sz="2000" dirty="0">
              <a:solidFill>
                <a:schemeClr val="bg1"/>
              </a:solidFill>
            </a:endParaRPr>
          </a:p>
          <a:p>
            <a:pPr marL="342900" indent="-342900">
              <a:lnSpc>
                <a:spcPts val="2400"/>
              </a:lnSpc>
              <a:spcBef>
                <a:spcPct val="20000"/>
              </a:spcBef>
              <a:buSzPct val="80000"/>
              <a:buFont typeface="Wingdings" charset="2"/>
              <a:buChar char="Ø"/>
            </a:pPr>
            <a:endParaRPr lang="en-US" sz="2000" dirty="0">
              <a:solidFill>
                <a:schemeClr val="bg1"/>
              </a:solidFill>
            </a:endParaRPr>
          </a:p>
          <a:p>
            <a:pPr marL="742950" lvl="1" indent="-285750">
              <a:lnSpc>
                <a:spcPts val="2400"/>
              </a:lnSpc>
              <a:spcBef>
                <a:spcPct val="20000"/>
              </a:spcBef>
              <a:buSzPct val="80000"/>
              <a:buFont typeface="Wingdings" charset="2"/>
              <a:buChar char="§"/>
            </a:pPr>
            <a:endParaRPr lang="en-US" sz="2000" dirty="0">
              <a:solidFill>
                <a:schemeClr val="bg1"/>
              </a:solidFill>
            </a:endParaRPr>
          </a:p>
        </p:txBody>
      </p:sp>
      <p:sp>
        <p:nvSpPr>
          <p:cNvPr id="36" name="Title 2">
            <a:extLst>
              <a:ext uri="{FF2B5EF4-FFF2-40B4-BE49-F238E27FC236}">
                <a16:creationId xmlns:a16="http://schemas.microsoft.com/office/drawing/2014/main" id="{0BCA250C-7518-E94E-83DC-A8D8D6523E7A}"/>
              </a:ext>
            </a:extLst>
          </p:cNvPr>
          <p:cNvSpPr txBox="1">
            <a:spLocks/>
          </p:cNvSpPr>
          <p:nvPr/>
        </p:nvSpPr>
        <p:spPr>
          <a:xfrm>
            <a:off x="3500264" y="332656"/>
            <a:ext cx="5328592" cy="509958"/>
          </a:xfrm>
          <a:prstGeom prst="rect">
            <a:avLst/>
          </a:prstGeom>
        </p:spPr>
        <p:txBody>
          <a:bodyPr/>
          <a:lstStyle>
            <a:lvl1pPr algn="r" rtl="0" eaLnBrk="0" fontAlgn="base" hangingPunct="0">
              <a:spcBef>
                <a:spcPct val="0"/>
              </a:spcBef>
              <a:spcAft>
                <a:spcPct val="0"/>
              </a:spcAft>
              <a:defRPr sz="2800">
                <a:solidFill>
                  <a:schemeClr val="tx2"/>
                </a:solidFill>
                <a:latin typeface="+mj-lt"/>
                <a:ea typeface="+mj-ea"/>
                <a:cs typeface="ＭＳ Ｐゴシック" pitchFamily="1" charset="-128"/>
              </a:defRPr>
            </a:lvl1pPr>
            <a:lvl2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2pPr>
            <a:lvl3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3pPr>
            <a:lvl4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4pPr>
            <a:lvl5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5pPr>
            <a:lvl6pPr marL="457200" algn="r" rtl="0" fontAlgn="base">
              <a:spcBef>
                <a:spcPct val="0"/>
              </a:spcBef>
              <a:spcAft>
                <a:spcPct val="0"/>
              </a:spcAft>
              <a:defRPr sz="2800">
                <a:solidFill>
                  <a:schemeClr val="tx2"/>
                </a:solidFill>
                <a:latin typeface="Arial" charset="0"/>
                <a:ea typeface="ＭＳ Ｐゴシック" pitchFamily="28" charset="-128"/>
              </a:defRPr>
            </a:lvl6pPr>
            <a:lvl7pPr marL="914400" algn="r" rtl="0" fontAlgn="base">
              <a:spcBef>
                <a:spcPct val="0"/>
              </a:spcBef>
              <a:spcAft>
                <a:spcPct val="0"/>
              </a:spcAft>
              <a:defRPr sz="2800">
                <a:solidFill>
                  <a:schemeClr val="tx2"/>
                </a:solidFill>
                <a:latin typeface="Arial" charset="0"/>
                <a:ea typeface="ＭＳ Ｐゴシック" pitchFamily="28" charset="-128"/>
              </a:defRPr>
            </a:lvl7pPr>
            <a:lvl8pPr marL="1371600" algn="r" rtl="0" fontAlgn="base">
              <a:spcBef>
                <a:spcPct val="0"/>
              </a:spcBef>
              <a:spcAft>
                <a:spcPct val="0"/>
              </a:spcAft>
              <a:defRPr sz="2800">
                <a:solidFill>
                  <a:schemeClr val="tx2"/>
                </a:solidFill>
                <a:latin typeface="Arial" charset="0"/>
                <a:ea typeface="ＭＳ Ｐゴシック" pitchFamily="28" charset="-128"/>
              </a:defRPr>
            </a:lvl8pPr>
            <a:lvl9pPr marL="1828800" algn="r" rtl="0" fontAlgn="base">
              <a:spcBef>
                <a:spcPct val="0"/>
              </a:spcBef>
              <a:spcAft>
                <a:spcPct val="0"/>
              </a:spcAft>
              <a:defRPr sz="2800">
                <a:solidFill>
                  <a:schemeClr val="tx2"/>
                </a:solidFill>
                <a:latin typeface="Arial" charset="0"/>
                <a:ea typeface="ＭＳ Ｐゴシック" pitchFamily="28" charset="-128"/>
              </a:defRPr>
            </a:lvl9pPr>
          </a:lstStyle>
          <a:p>
            <a:r>
              <a:rPr lang="en-US" kern="0" dirty="0">
                <a:solidFill>
                  <a:schemeClr val="bg1"/>
                </a:solidFill>
              </a:rPr>
              <a:t>Institutions and Networks</a:t>
            </a:r>
          </a:p>
        </p:txBody>
      </p:sp>
      <p:sp>
        <p:nvSpPr>
          <p:cNvPr id="37" name="TextBox 36">
            <a:extLst>
              <a:ext uri="{FF2B5EF4-FFF2-40B4-BE49-F238E27FC236}">
                <a16:creationId xmlns:a16="http://schemas.microsoft.com/office/drawing/2014/main" id="{1A5CA553-268D-8444-BE3E-DDF89BE78ED0}"/>
              </a:ext>
            </a:extLst>
          </p:cNvPr>
          <p:cNvSpPr txBox="1"/>
          <p:nvPr/>
        </p:nvSpPr>
        <p:spPr>
          <a:xfrm>
            <a:off x="669478" y="1008584"/>
            <a:ext cx="8159377" cy="1569660"/>
          </a:xfrm>
          <a:prstGeom prst="rect">
            <a:avLst/>
          </a:prstGeom>
          <a:noFill/>
        </p:spPr>
        <p:txBody>
          <a:bodyPr wrap="square" rtlCol="0">
            <a:spAutoFit/>
          </a:bodyPr>
          <a:lstStyle/>
          <a:p>
            <a:r>
              <a:rPr lang="en-GB" sz="1600" dirty="0">
                <a:solidFill>
                  <a:schemeClr val="bg1"/>
                </a:solidFill>
                <a:ea typeface="ＭＳ Ｐゴシック" pitchFamily="28" charset="-128"/>
                <a:cs typeface="ＭＳ Ｐゴシック" pitchFamily="1" charset="-128"/>
              </a:rPr>
              <a:t>To paraphrase David Sainsbury…"establishing the institutions and networks is an essential feature of growing a dynamic cluster.”</a:t>
            </a:r>
          </a:p>
          <a:p>
            <a:endParaRPr lang="en-GB" sz="1600" dirty="0">
              <a:solidFill>
                <a:schemeClr val="bg1"/>
              </a:solidFill>
              <a:ea typeface="ＭＳ Ｐゴシック" pitchFamily="28" charset="-128"/>
              <a:cs typeface="ＭＳ Ｐゴシック" pitchFamily="1" charset="-128"/>
            </a:endParaRPr>
          </a:p>
          <a:p>
            <a:r>
              <a:rPr lang="en-GB" sz="1600" dirty="0">
                <a:solidFill>
                  <a:schemeClr val="bg1"/>
                </a:solidFill>
                <a:ea typeface="ＭＳ Ｐゴシック" pitchFamily="28" charset="-128"/>
                <a:cs typeface="ＭＳ Ｐゴシック" pitchFamily="1" charset="-128"/>
              </a:rPr>
              <a:t>This slide sets out some but by no means all of the organisations which are able to help companies enter and participate in the Cambridge cluster scene:</a:t>
            </a:r>
          </a:p>
          <a:p>
            <a:endParaRPr lang="en-US" sz="1600" dirty="0">
              <a:solidFill>
                <a:schemeClr val="bg1"/>
              </a:solidFill>
            </a:endParaRPr>
          </a:p>
        </p:txBody>
      </p:sp>
      <p:sp>
        <p:nvSpPr>
          <p:cNvPr id="38" name="TextBox 37">
            <a:extLst>
              <a:ext uri="{FF2B5EF4-FFF2-40B4-BE49-F238E27FC236}">
                <a16:creationId xmlns:a16="http://schemas.microsoft.com/office/drawing/2014/main" id="{50912A69-8FC0-6244-A843-8645CDAFB6F6}"/>
              </a:ext>
            </a:extLst>
          </p:cNvPr>
          <p:cNvSpPr txBox="1"/>
          <p:nvPr/>
        </p:nvSpPr>
        <p:spPr>
          <a:xfrm>
            <a:off x="7244680" y="66057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363911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6C59-A039-B447-96BE-15ED1CC5B2EA}"/>
              </a:ext>
            </a:extLst>
          </p:cNvPr>
          <p:cNvSpPr>
            <a:spLocks noGrp="1"/>
          </p:cNvSpPr>
          <p:nvPr>
            <p:ph type="title"/>
          </p:nvPr>
        </p:nvSpPr>
        <p:spPr/>
        <p:txBody>
          <a:bodyPr/>
          <a:lstStyle/>
          <a:p>
            <a:r>
              <a:rPr lang="en-US" dirty="0"/>
              <a:t>‘The Future Starts Here’ Conference </a:t>
            </a:r>
          </a:p>
        </p:txBody>
      </p:sp>
      <p:pic>
        <p:nvPicPr>
          <p:cNvPr id="5" name="Content Placeholder 4">
            <a:extLst>
              <a:ext uri="{FF2B5EF4-FFF2-40B4-BE49-F238E27FC236}">
                <a16:creationId xmlns:a16="http://schemas.microsoft.com/office/drawing/2014/main" id="{D3C08F35-4FF2-AE4C-8C60-6BE782CB15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5624" y="990600"/>
            <a:ext cx="3796445" cy="5318720"/>
          </a:xfrm>
        </p:spPr>
      </p:pic>
      <p:sp>
        <p:nvSpPr>
          <p:cNvPr id="6" name="TextBox 5">
            <a:extLst>
              <a:ext uri="{FF2B5EF4-FFF2-40B4-BE49-F238E27FC236}">
                <a16:creationId xmlns:a16="http://schemas.microsoft.com/office/drawing/2014/main" id="{C512FE15-923E-1244-AE54-287F4D607208}"/>
              </a:ext>
            </a:extLst>
          </p:cNvPr>
          <p:cNvSpPr txBox="1"/>
          <p:nvPr/>
        </p:nvSpPr>
        <p:spPr>
          <a:xfrm>
            <a:off x="5436096" y="908720"/>
            <a:ext cx="3098304" cy="6124754"/>
          </a:xfrm>
          <a:prstGeom prst="rect">
            <a:avLst/>
          </a:prstGeom>
          <a:noFill/>
        </p:spPr>
        <p:txBody>
          <a:bodyPr wrap="square" rtlCol="0">
            <a:spAutoFit/>
          </a:bodyPr>
          <a:lstStyle/>
          <a:p>
            <a:r>
              <a:rPr lang="en-GB" sz="1400" dirty="0">
                <a:ea typeface="ＭＳ Ｐゴシック" pitchFamily="28" charset="-128"/>
                <a:cs typeface="ＭＳ Ｐゴシック" pitchFamily="1" charset="-128"/>
              </a:rPr>
              <a:t>In 2009, I recognised that 2010 would be the 50th anniversary of the founding of Cambridge Consultants which most people recognise as marking the start of the Cambridge cluster. </a:t>
            </a:r>
          </a:p>
          <a:p>
            <a:endParaRPr lang="en-GB" sz="1400" dirty="0">
              <a:ea typeface="ＭＳ Ｐゴシック" pitchFamily="28" charset="-128"/>
              <a:cs typeface="ＭＳ Ｐゴシック" pitchFamily="1" charset="-128"/>
            </a:endParaRPr>
          </a:p>
          <a:p>
            <a:r>
              <a:rPr lang="en-GB" sz="1400" dirty="0">
                <a:ea typeface="ＭＳ Ｐゴシック" pitchFamily="28" charset="-128"/>
                <a:cs typeface="ＭＳ Ｐゴシック" pitchFamily="1" charset="-128"/>
              </a:rPr>
              <a:t>I decided to run a conference in 2010 followed by a book to be launched in 2012.</a:t>
            </a:r>
          </a:p>
          <a:p>
            <a:endParaRPr lang="en-GB" sz="1400" dirty="0">
              <a:ea typeface="ＭＳ Ｐゴシック" pitchFamily="28" charset="-128"/>
              <a:cs typeface="ＭＳ Ｐゴシック" pitchFamily="1" charset="-128"/>
            </a:endParaRPr>
          </a:p>
          <a:p>
            <a:r>
              <a:rPr lang="en-GB" sz="1400" dirty="0">
                <a:ea typeface="ＭＳ Ｐゴシック" pitchFamily="28" charset="-128"/>
                <a:cs typeface="ＭＳ Ｐゴシック" pitchFamily="1" charset="-128"/>
              </a:rPr>
              <a:t>The conference entitled </a:t>
            </a:r>
            <a:r>
              <a:rPr lang="en-GB" sz="1400" i="1" dirty="0">
                <a:ea typeface="ＭＳ Ｐゴシック" pitchFamily="28" charset="-128"/>
                <a:cs typeface="ＭＳ Ｐゴシック" pitchFamily="1" charset="-128"/>
              </a:rPr>
              <a:t>The Future Starts Here</a:t>
            </a:r>
            <a:r>
              <a:rPr lang="en-GB" sz="1400" dirty="0">
                <a:ea typeface="ＭＳ Ｐゴシック" pitchFamily="28" charset="-128"/>
                <a:cs typeface="ＭＳ Ｐゴシック" pitchFamily="1" charset="-128"/>
              </a:rPr>
              <a:t> ran from 08:30 in the morning until the evening of Tuesday October 5</a:t>
            </a:r>
            <a:r>
              <a:rPr lang="en-GB" sz="1400" baseline="30000" dirty="0">
                <a:ea typeface="ＭＳ Ｐゴシック" pitchFamily="28" charset="-128"/>
                <a:cs typeface="ＭＳ Ｐゴシック" pitchFamily="1" charset="-128"/>
              </a:rPr>
              <a:t>th</a:t>
            </a:r>
            <a:r>
              <a:rPr lang="en-GB" sz="1400" dirty="0">
                <a:ea typeface="ＭＳ Ｐゴシック" pitchFamily="28" charset="-128"/>
                <a:cs typeface="ＭＳ Ｐゴシック" pitchFamily="1" charset="-128"/>
              </a:rPr>
              <a:t> 2010 and was attended by 350 people to celebrate the 50th anniversary.</a:t>
            </a:r>
          </a:p>
          <a:p>
            <a:endParaRPr lang="en-GB" sz="1400" dirty="0">
              <a:ea typeface="ＭＳ Ｐゴシック" pitchFamily="28" charset="-128"/>
              <a:cs typeface="ＭＳ Ｐゴシック" pitchFamily="1" charset="-128"/>
            </a:endParaRPr>
          </a:p>
          <a:p>
            <a:r>
              <a:rPr lang="en-GB" sz="1400" dirty="0">
                <a:ea typeface="ＭＳ Ｐゴシック" pitchFamily="28" charset="-128"/>
                <a:cs typeface="ＭＳ Ｐゴシック" pitchFamily="1" charset="-128"/>
              </a:rPr>
              <a:t>At the event, the then Vice-Chancellor of the University of Cambridge Sir Leszek </a:t>
            </a:r>
            <a:r>
              <a:rPr lang="en-GB" sz="1400" dirty="0" err="1">
                <a:ea typeface="ＭＳ Ｐゴシック" pitchFamily="28" charset="-128"/>
                <a:cs typeface="ＭＳ Ｐゴシック" pitchFamily="1" charset="-128"/>
              </a:rPr>
              <a:t>Borysiewicz</a:t>
            </a:r>
            <a:r>
              <a:rPr lang="en-GB" sz="1400" dirty="0">
                <a:ea typeface="ＭＳ Ｐゴシック" pitchFamily="28" charset="-128"/>
                <a:cs typeface="ＭＳ Ｐゴシック" pitchFamily="1" charset="-128"/>
              </a:rPr>
              <a:t> said, “What we have seen in the last fifty years has been a phenomenon. Let’s ensure this phenomenon continues for the next fifty as well.”</a:t>
            </a:r>
          </a:p>
          <a:p>
            <a:endParaRPr lang="en-GB" sz="1400" dirty="0">
              <a:ea typeface="ＭＳ Ｐゴシック" pitchFamily="28" charset="-128"/>
              <a:cs typeface="ＭＳ Ｐゴシック" pitchFamily="1" charset="-128"/>
            </a:endParaRPr>
          </a:p>
          <a:p>
            <a:endParaRPr lang="en-GB" sz="1400" dirty="0">
              <a:ea typeface="ＭＳ Ｐゴシック" pitchFamily="28" charset="-128"/>
              <a:cs typeface="ＭＳ Ｐゴシック" pitchFamily="1" charset="-128"/>
            </a:endParaRPr>
          </a:p>
          <a:p>
            <a:endParaRPr lang="en-US" sz="1400" dirty="0"/>
          </a:p>
        </p:txBody>
      </p:sp>
      <p:sp>
        <p:nvSpPr>
          <p:cNvPr id="7" name="TextBox 6">
            <a:extLst>
              <a:ext uri="{FF2B5EF4-FFF2-40B4-BE49-F238E27FC236}">
                <a16:creationId xmlns:a16="http://schemas.microsoft.com/office/drawing/2014/main" id="{8008E9DD-C591-F84C-A307-B38C314B09DC}"/>
              </a:ext>
            </a:extLst>
          </p:cNvPr>
          <p:cNvSpPr txBox="1"/>
          <p:nvPr/>
        </p:nvSpPr>
        <p:spPr>
          <a:xfrm>
            <a:off x="7092280" y="6453336"/>
            <a:ext cx="1845377" cy="215444"/>
          </a:xfrm>
          <a:prstGeom prst="rect">
            <a:avLst/>
          </a:prstGeom>
          <a:noFill/>
        </p:spPr>
        <p:txBody>
          <a:bodyPr wrap="none" rtlCol="0">
            <a:spAutoFit/>
          </a:bodyPr>
          <a:lstStyle/>
          <a:p>
            <a:r>
              <a:rPr lang="en-GB" sz="800" dirty="0">
                <a:solidFill>
                  <a:srgbClr val="2A2A2A"/>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136270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camb pheno-1.jpg"/>
          <p:cNvPicPr>
            <a:picLocks noChangeAspect="1"/>
          </p:cNvPicPr>
          <p:nvPr/>
        </p:nvPicPr>
        <p:blipFill>
          <a:blip r:embed="rId3"/>
          <a:stretch>
            <a:fillRect/>
          </a:stretch>
        </p:blipFill>
        <p:spPr>
          <a:xfrm>
            <a:off x="467544" y="1398244"/>
            <a:ext cx="5256584" cy="4832630"/>
          </a:xfrm>
          <a:prstGeom prst="rect">
            <a:avLst/>
          </a:prstGeom>
        </p:spPr>
      </p:pic>
      <p:sp>
        <p:nvSpPr>
          <p:cNvPr id="9" name="Rectangle 3"/>
          <p:cNvSpPr txBox="1">
            <a:spLocks noChangeArrowheads="1"/>
          </p:cNvSpPr>
          <p:nvPr/>
        </p:nvSpPr>
        <p:spPr bwMode="auto">
          <a:xfrm>
            <a:off x="2123728" y="4926636"/>
            <a:ext cx="4588941" cy="1045479"/>
          </a:xfrm>
          <a:prstGeom prst="rect">
            <a:avLst/>
          </a:prstGeom>
          <a:noFill/>
          <a:ln w="9525">
            <a:noFill/>
            <a:miter lim="800000"/>
            <a:headEnd/>
            <a:tailEnd/>
          </a:ln>
        </p:spPr>
        <p:txBody>
          <a:bodyPr>
            <a:prstTxWarp prst="textNoShape">
              <a:avLst/>
            </a:prstTxWarp>
          </a:bodyPr>
          <a:lstStyle/>
          <a:p>
            <a:pPr algn="ctr" eaLnBrk="1" hangingPunct="1">
              <a:spcBef>
                <a:spcPct val="20000"/>
              </a:spcBef>
              <a:buSzPct val="80000"/>
              <a:buFont typeface="Wingdings" pitchFamily="1" charset="2"/>
              <a:buNone/>
              <a:defRPr/>
            </a:pPr>
            <a:endParaRPr lang="en-US" sz="2000" b="1" kern="0" dirty="0">
              <a:solidFill>
                <a:schemeClr val="bg1"/>
              </a:solidFill>
              <a:latin typeface="+mn-lt"/>
              <a:ea typeface="+mn-ea"/>
              <a:cs typeface="ＭＳ Ｐゴシック" pitchFamily="1" charset="-128"/>
            </a:endParaRPr>
          </a:p>
        </p:txBody>
      </p:sp>
      <p:sp>
        <p:nvSpPr>
          <p:cNvPr id="2" name="TextBox 1">
            <a:extLst>
              <a:ext uri="{FF2B5EF4-FFF2-40B4-BE49-F238E27FC236}">
                <a16:creationId xmlns:a16="http://schemas.microsoft.com/office/drawing/2014/main" id="{0D8ACAF4-2C0C-014A-B737-C47FEBFE97EC}"/>
              </a:ext>
            </a:extLst>
          </p:cNvPr>
          <p:cNvSpPr txBox="1"/>
          <p:nvPr/>
        </p:nvSpPr>
        <p:spPr>
          <a:xfrm>
            <a:off x="5590322" y="1477228"/>
            <a:ext cx="3158142" cy="4832092"/>
          </a:xfrm>
          <a:prstGeom prst="rect">
            <a:avLst/>
          </a:prstGeom>
          <a:noFill/>
        </p:spPr>
        <p:txBody>
          <a:bodyPr wrap="square" rtlCol="0">
            <a:spAutoFit/>
          </a:bodyPr>
          <a:lstStyle/>
          <a:p>
            <a:r>
              <a:rPr lang="en-GB" sz="1400" dirty="0">
                <a:ea typeface="ＭＳ Ｐゴシック" pitchFamily="28" charset="-128"/>
                <a:cs typeface="ＭＳ Ｐゴシック" pitchFamily="1" charset="-128"/>
              </a:rPr>
              <a:t>Following three years of research into historical records, company archives, personal recollections, planning, editing and checking with assistance from an Advisory Board of 34 people, Kate Kirk and I completed the first Cambridge Phenomenon book which was published in 2012.</a:t>
            </a:r>
          </a:p>
          <a:p>
            <a:endParaRPr lang="en-GB" sz="1400" dirty="0">
              <a:ea typeface="ＭＳ Ｐゴシック" pitchFamily="28" charset="-128"/>
              <a:cs typeface="ＭＳ Ｐゴシック" pitchFamily="1" charset="-128"/>
            </a:endParaRPr>
          </a:p>
          <a:p>
            <a:r>
              <a:rPr lang="en-GB" sz="1400" dirty="0">
                <a:ea typeface="ＭＳ Ｐゴシック" pitchFamily="28" charset="-128"/>
                <a:cs typeface="ＭＳ Ｐゴシック" pitchFamily="1" charset="-128"/>
              </a:rPr>
              <a:t>This richly illustrated book with photographs, cameos and anecdotes showcases not only the companies, but also the game-changing events that have led to dramatic growth and world-beating technologies and products. </a:t>
            </a:r>
            <a:r>
              <a:rPr lang="en-GB" sz="1400" i="1" dirty="0">
                <a:ea typeface="ＭＳ Ｐゴシック" pitchFamily="28" charset="-128"/>
                <a:cs typeface="ＭＳ Ｐゴシック" pitchFamily="1" charset="-128"/>
              </a:rPr>
              <a:t>The Cambridge Phenomenon: 50 Years of Innovation and Enterprise</a:t>
            </a:r>
            <a:r>
              <a:rPr lang="en-GB" sz="1400" dirty="0">
                <a:ea typeface="ＭＳ Ｐゴシック" pitchFamily="28" charset="-128"/>
                <a:cs typeface="ＭＳ Ｐゴシック" pitchFamily="1" charset="-128"/>
              </a:rPr>
              <a:t> tells the inside story of the people and companies that have made the cluster what it is today. </a:t>
            </a:r>
          </a:p>
          <a:p>
            <a:endParaRPr lang="en-GB" sz="1400" dirty="0">
              <a:ea typeface="ＭＳ Ｐゴシック" pitchFamily="28" charset="-128"/>
              <a:cs typeface="ＭＳ Ｐゴシック" pitchFamily="1" charset="-128"/>
            </a:endParaRPr>
          </a:p>
          <a:p>
            <a:endParaRPr lang="en-US" sz="1400" dirty="0"/>
          </a:p>
        </p:txBody>
      </p:sp>
      <p:sp>
        <p:nvSpPr>
          <p:cNvPr id="5" name="Title 1">
            <a:extLst>
              <a:ext uri="{FF2B5EF4-FFF2-40B4-BE49-F238E27FC236}">
                <a16:creationId xmlns:a16="http://schemas.microsoft.com/office/drawing/2014/main" id="{61D0609B-F938-E54E-AA89-DF618B5F7D03}"/>
              </a:ext>
            </a:extLst>
          </p:cNvPr>
          <p:cNvSpPr>
            <a:spLocks noGrp="1"/>
          </p:cNvSpPr>
          <p:nvPr>
            <p:ph type="title"/>
          </p:nvPr>
        </p:nvSpPr>
        <p:spPr>
          <a:xfrm>
            <a:off x="35496" y="304800"/>
            <a:ext cx="8856984" cy="685800"/>
          </a:xfrm>
        </p:spPr>
        <p:txBody>
          <a:bodyPr/>
          <a:lstStyle/>
          <a:p>
            <a:r>
              <a:rPr lang="en-US" sz="2200" dirty="0"/>
              <a:t>‘The Cambridge Phenomenon </a:t>
            </a:r>
            <a:br>
              <a:rPr lang="en-US" sz="2200" dirty="0"/>
            </a:br>
            <a:r>
              <a:rPr lang="en-US" sz="2200" dirty="0"/>
              <a:t>50 Years of Innovation and Enterprise’</a:t>
            </a:r>
          </a:p>
        </p:txBody>
      </p:sp>
      <p:sp>
        <p:nvSpPr>
          <p:cNvPr id="6" name="TextBox 5">
            <a:extLst>
              <a:ext uri="{FF2B5EF4-FFF2-40B4-BE49-F238E27FC236}">
                <a16:creationId xmlns:a16="http://schemas.microsoft.com/office/drawing/2014/main" id="{1EDEE617-5B21-0C49-9D9A-DAC933EA2143}"/>
              </a:ext>
            </a:extLst>
          </p:cNvPr>
          <p:cNvSpPr txBox="1"/>
          <p:nvPr/>
        </p:nvSpPr>
        <p:spPr>
          <a:xfrm>
            <a:off x="7092280" y="6453336"/>
            <a:ext cx="1845377" cy="215444"/>
          </a:xfrm>
          <a:prstGeom prst="rect">
            <a:avLst/>
          </a:prstGeom>
          <a:noFill/>
        </p:spPr>
        <p:txBody>
          <a:bodyPr wrap="none" rtlCol="0">
            <a:spAutoFit/>
          </a:bodyPr>
          <a:lstStyle/>
          <a:p>
            <a:r>
              <a:rPr lang="en-GB" sz="800" dirty="0">
                <a:solidFill>
                  <a:srgbClr val="2A2A2A"/>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70678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d-CP-GLOBAL-IMPACT-H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74762">
            <a:off x="535711" y="1141457"/>
            <a:ext cx="5151567" cy="4736082"/>
          </a:xfrm>
          <a:prstGeom prst="rect">
            <a:avLst/>
          </a:prstGeom>
        </p:spPr>
      </p:pic>
      <p:sp>
        <p:nvSpPr>
          <p:cNvPr id="3" name="Rectangle 2"/>
          <p:cNvSpPr>
            <a:spLocks noGrp="1" noChangeArrowheads="1"/>
          </p:cNvSpPr>
          <p:nvPr>
            <p:ph type="title"/>
          </p:nvPr>
        </p:nvSpPr>
        <p:spPr>
          <a:xfrm>
            <a:off x="609600" y="152400"/>
            <a:ext cx="7924800" cy="685800"/>
          </a:xfrm>
        </p:spPr>
        <p:txBody>
          <a:bodyPr/>
          <a:lstStyle/>
          <a:p>
            <a:br>
              <a:rPr lang="en-US" b="1" dirty="0">
                <a:cs typeface="ＭＳ Ｐゴシック" charset="-128"/>
              </a:rPr>
            </a:br>
            <a:endParaRPr lang="en-US" sz="2100" b="1" dirty="0">
              <a:cs typeface="ＭＳ Ｐゴシック" charset="-128"/>
            </a:endParaRPr>
          </a:p>
        </p:txBody>
      </p:sp>
      <p:sp>
        <p:nvSpPr>
          <p:cNvPr id="2" name="TextBox 1">
            <a:extLst>
              <a:ext uri="{FF2B5EF4-FFF2-40B4-BE49-F238E27FC236}">
                <a16:creationId xmlns:a16="http://schemas.microsoft.com/office/drawing/2014/main" id="{5D7CAE83-5327-7D4C-9550-76702A15D097}"/>
              </a:ext>
            </a:extLst>
          </p:cNvPr>
          <p:cNvSpPr txBox="1"/>
          <p:nvPr/>
        </p:nvSpPr>
        <p:spPr>
          <a:xfrm>
            <a:off x="5796136" y="1124744"/>
            <a:ext cx="2952328" cy="4401205"/>
          </a:xfrm>
          <a:prstGeom prst="rect">
            <a:avLst/>
          </a:prstGeom>
          <a:noFill/>
        </p:spPr>
        <p:txBody>
          <a:bodyPr wrap="square" rtlCol="0">
            <a:spAutoFit/>
          </a:bodyPr>
          <a:lstStyle/>
          <a:p>
            <a:r>
              <a:rPr lang="en-GB" sz="1400" dirty="0">
                <a:ea typeface="ＭＳ Ｐゴシック" pitchFamily="28" charset="-128"/>
                <a:cs typeface="ＭＳ Ｐゴシック" pitchFamily="1" charset="-128"/>
              </a:rPr>
              <a:t>What do CERN, smartphones, the iridium satellite network, the most popular app stores in the world, the biggest online game in the world, Moscow drivers, Seniors golfer Tony Johnstone, sufferers of rheumatoid arthritis and anyone who has their DNA sequenced have in common? They all rely on innovations that have come out of the technology cluster known as the Cambridge Phenomenon.</a:t>
            </a:r>
          </a:p>
          <a:p>
            <a:endParaRPr lang="en-GB" sz="1400" dirty="0">
              <a:ea typeface="ＭＳ Ｐゴシック" pitchFamily="28" charset="-128"/>
              <a:cs typeface="ＭＳ Ｐゴシック" pitchFamily="1" charset="-128"/>
            </a:endParaRPr>
          </a:p>
          <a:p>
            <a:r>
              <a:rPr lang="en-GB" sz="1400" i="1" dirty="0">
                <a:ea typeface="ＭＳ Ｐゴシック" pitchFamily="28" charset="-128"/>
                <a:cs typeface="ＭＳ Ｐゴシック" pitchFamily="1" charset="-128"/>
              </a:rPr>
              <a:t>The Cambridge Phenomenon Global Impact</a:t>
            </a:r>
            <a:r>
              <a:rPr lang="en-GB" sz="1400" dirty="0">
                <a:ea typeface="ＭＳ Ｐゴシック" pitchFamily="28" charset="-128"/>
                <a:cs typeface="ＭＳ Ｐゴシック" pitchFamily="1" charset="-128"/>
              </a:rPr>
              <a:t> showcases what the Cambridge technology cluster has done for the world, revealing just how many of us rely on Cambridge technology every day.</a:t>
            </a:r>
            <a:br>
              <a:rPr lang="en-GB" sz="1400" dirty="0">
                <a:ea typeface="ＭＳ Ｐゴシック" pitchFamily="28" charset="-128"/>
                <a:cs typeface="ＭＳ Ｐゴシック" pitchFamily="1" charset="-128"/>
              </a:rPr>
            </a:br>
            <a:endParaRPr lang="en-GB" sz="1400" dirty="0">
              <a:ea typeface="ＭＳ Ｐゴシック" pitchFamily="28" charset="-128"/>
              <a:cs typeface="ＭＳ Ｐゴシック" pitchFamily="1" charset="-128"/>
            </a:endParaRPr>
          </a:p>
        </p:txBody>
      </p:sp>
      <p:sp>
        <p:nvSpPr>
          <p:cNvPr id="5" name="Title 1">
            <a:extLst>
              <a:ext uri="{FF2B5EF4-FFF2-40B4-BE49-F238E27FC236}">
                <a16:creationId xmlns:a16="http://schemas.microsoft.com/office/drawing/2014/main" id="{0B573F42-52F8-964C-BD3E-1FBA6A4E2534}"/>
              </a:ext>
            </a:extLst>
          </p:cNvPr>
          <p:cNvSpPr txBox="1">
            <a:spLocks/>
          </p:cNvSpPr>
          <p:nvPr/>
        </p:nvSpPr>
        <p:spPr>
          <a:xfrm>
            <a:off x="35496" y="304800"/>
            <a:ext cx="8856984" cy="685800"/>
          </a:xfrm>
          <a:prstGeom prst="rect">
            <a:avLst/>
          </a:prstGeom>
        </p:spPr>
        <p:txBody>
          <a:bodyPr/>
          <a:lstStyle>
            <a:lvl1pPr algn="r" rtl="0" eaLnBrk="0" fontAlgn="base" hangingPunct="0">
              <a:spcBef>
                <a:spcPct val="0"/>
              </a:spcBef>
              <a:spcAft>
                <a:spcPct val="0"/>
              </a:spcAft>
              <a:defRPr sz="2800">
                <a:solidFill>
                  <a:schemeClr val="tx2"/>
                </a:solidFill>
                <a:latin typeface="+mj-lt"/>
                <a:ea typeface="+mj-ea"/>
                <a:cs typeface="ＭＳ Ｐゴシック" pitchFamily="1" charset="-128"/>
              </a:defRPr>
            </a:lvl1pPr>
            <a:lvl2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2pPr>
            <a:lvl3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3pPr>
            <a:lvl4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4pPr>
            <a:lvl5pPr algn="r" rtl="0" eaLnBrk="0" fontAlgn="base" hangingPunct="0">
              <a:spcBef>
                <a:spcPct val="0"/>
              </a:spcBef>
              <a:spcAft>
                <a:spcPct val="0"/>
              </a:spcAft>
              <a:defRPr sz="2800">
                <a:solidFill>
                  <a:schemeClr val="tx2"/>
                </a:solidFill>
                <a:latin typeface="Arial" charset="0"/>
                <a:ea typeface="ＭＳ Ｐゴシック" pitchFamily="28" charset="-128"/>
                <a:cs typeface="ＭＳ Ｐゴシック" pitchFamily="1" charset="-128"/>
              </a:defRPr>
            </a:lvl5pPr>
            <a:lvl6pPr marL="457200" algn="r" rtl="0" fontAlgn="base">
              <a:spcBef>
                <a:spcPct val="0"/>
              </a:spcBef>
              <a:spcAft>
                <a:spcPct val="0"/>
              </a:spcAft>
              <a:defRPr sz="2800">
                <a:solidFill>
                  <a:schemeClr val="tx2"/>
                </a:solidFill>
                <a:latin typeface="Arial" charset="0"/>
                <a:ea typeface="ＭＳ Ｐゴシック" pitchFamily="28" charset="-128"/>
              </a:defRPr>
            </a:lvl6pPr>
            <a:lvl7pPr marL="914400" algn="r" rtl="0" fontAlgn="base">
              <a:spcBef>
                <a:spcPct val="0"/>
              </a:spcBef>
              <a:spcAft>
                <a:spcPct val="0"/>
              </a:spcAft>
              <a:defRPr sz="2800">
                <a:solidFill>
                  <a:schemeClr val="tx2"/>
                </a:solidFill>
                <a:latin typeface="Arial" charset="0"/>
                <a:ea typeface="ＭＳ Ｐゴシック" pitchFamily="28" charset="-128"/>
              </a:defRPr>
            </a:lvl7pPr>
            <a:lvl8pPr marL="1371600" algn="r" rtl="0" fontAlgn="base">
              <a:spcBef>
                <a:spcPct val="0"/>
              </a:spcBef>
              <a:spcAft>
                <a:spcPct val="0"/>
              </a:spcAft>
              <a:defRPr sz="2800">
                <a:solidFill>
                  <a:schemeClr val="tx2"/>
                </a:solidFill>
                <a:latin typeface="Arial" charset="0"/>
                <a:ea typeface="ＭＳ Ｐゴシック" pitchFamily="28" charset="-128"/>
              </a:defRPr>
            </a:lvl8pPr>
            <a:lvl9pPr marL="1828800" algn="r" rtl="0" fontAlgn="base">
              <a:spcBef>
                <a:spcPct val="0"/>
              </a:spcBef>
              <a:spcAft>
                <a:spcPct val="0"/>
              </a:spcAft>
              <a:defRPr sz="2800">
                <a:solidFill>
                  <a:schemeClr val="tx2"/>
                </a:solidFill>
                <a:latin typeface="Arial" charset="0"/>
                <a:ea typeface="ＭＳ Ｐゴシック" pitchFamily="28" charset="-128"/>
              </a:defRPr>
            </a:lvl9pPr>
          </a:lstStyle>
          <a:p>
            <a:r>
              <a:rPr lang="en-US" sz="2200" kern="0" dirty="0"/>
              <a:t>‘The Cambridge Phenomenon </a:t>
            </a:r>
          </a:p>
          <a:p>
            <a:r>
              <a:rPr lang="en-US" sz="2200" kern="0" dirty="0"/>
              <a:t>Global Impact’</a:t>
            </a:r>
          </a:p>
        </p:txBody>
      </p:sp>
      <p:sp>
        <p:nvSpPr>
          <p:cNvPr id="8" name="TextBox 7">
            <a:extLst>
              <a:ext uri="{FF2B5EF4-FFF2-40B4-BE49-F238E27FC236}">
                <a16:creationId xmlns:a16="http://schemas.microsoft.com/office/drawing/2014/main" id="{0AB8117C-2AAB-254A-96F2-AE43670DEBE7}"/>
              </a:ext>
            </a:extLst>
          </p:cNvPr>
          <p:cNvSpPr txBox="1"/>
          <p:nvPr/>
        </p:nvSpPr>
        <p:spPr>
          <a:xfrm>
            <a:off x="7092280" y="6453336"/>
            <a:ext cx="1845377" cy="215444"/>
          </a:xfrm>
          <a:prstGeom prst="rect">
            <a:avLst/>
          </a:prstGeom>
          <a:noFill/>
        </p:spPr>
        <p:txBody>
          <a:bodyPr wrap="none" rtlCol="0">
            <a:spAutoFit/>
          </a:bodyPr>
          <a:lstStyle/>
          <a:p>
            <a:r>
              <a:rPr lang="en-GB" sz="800" dirty="0">
                <a:solidFill>
                  <a:srgbClr val="2A2A2A"/>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53574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735-9A6A-8D40-8E93-B15EACDD1220}"/>
              </a:ext>
            </a:extLst>
          </p:cNvPr>
          <p:cNvSpPr>
            <a:spLocks noGrp="1"/>
          </p:cNvSpPr>
          <p:nvPr>
            <p:ph type="title"/>
          </p:nvPr>
        </p:nvSpPr>
        <p:spPr/>
        <p:txBody>
          <a:bodyPr/>
          <a:lstStyle/>
          <a:p>
            <a:r>
              <a:rPr lang="en-US" dirty="0"/>
              <a:t>Acknowledgements</a:t>
            </a:r>
          </a:p>
        </p:txBody>
      </p:sp>
      <p:pic>
        <p:nvPicPr>
          <p:cNvPr id="5" name="Content Placeholder 4">
            <a:extLst>
              <a:ext uri="{FF2B5EF4-FFF2-40B4-BE49-F238E27FC236}">
                <a16:creationId xmlns:a16="http://schemas.microsoft.com/office/drawing/2014/main" id="{2C530AE5-8CAC-9746-9516-B8907F225A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3" y="1124744"/>
            <a:ext cx="4744876" cy="3168352"/>
          </a:xfrm>
        </p:spPr>
      </p:pic>
      <p:sp>
        <p:nvSpPr>
          <p:cNvPr id="6" name="TextBox 5">
            <a:extLst>
              <a:ext uri="{FF2B5EF4-FFF2-40B4-BE49-F238E27FC236}">
                <a16:creationId xmlns:a16="http://schemas.microsoft.com/office/drawing/2014/main" id="{AFA109F3-1731-D749-B0B6-DF714E409AE8}"/>
              </a:ext>
            </a:extLst>
          </p:cNvPr>
          <p:cNvSpPr txBox="1"/>
          <p:nvPr/>
        </p:nvSpPr>
        <p:spPr>
          <a:xfrm>
            <a:off x="5508104" y="1052736"/>
            <a:ext cx="3082603" cy="3754874"/>
          </a:xfrm>
          <a:prstGeom prst="rect">
            <a:avLst/>
          </a:prstGeom>
          <a:noFill/>
        </p:spPr>
        <p:txBody>
          <a:bodyPr wrap="square" rtlCol="0">
            <a:spAutoFit/>
          </a:bodyPr>
          <a:lstStyle/>
          <a:p>
            <a:r>
              <a:rPr lang="en-GB" sz="1400" dirty="0">
                <a:ea typeface="ＭＳ Ｐゴシック" pitchFamily="28" charset="-128"/>
                <a:cs typeface="ＭＳ Ｐゴシック" pitchFamily="1" charset="-128"/>
              </a:rPr>
              <a:t>The sheer variety of what goes on in Cambridge makes the cluster unique.</a:t>
            </a:r>
          </a:p>
          <a:p>
            <a:endParaRPr lang="en-GB" sz="1400" dirty="0">
              <a:ea typeface="ＭＳ Ｐゴシック" pitchFamily="28" charset="-128"/>
              <a:cs typeface="ＭＳ Ｐゴシック" pitchFamily="1" charset="-128"/>
            </a:endParaRPr>
          </a:p>
          <a:p>
            <a:r>
              <a:rPr lang="en-GB" sz="1400" dirty="0">
                <a:ea typeface="ＭＳ Ｐゴシック" pitchFamily="28" charset="-128"/>
                <a:cs typeface="ＭＳ Ｐゴシック" pitchFamily="1" charset="-128"/>
              </a:rPr>
              <a:t>The Cambridge Phenomenon has been a focus of business, economic, political and academic interest for many years.</a:t>
            </a:r>
          </a:p>
          <a:p>
            <a:endParaRPr lang="en-GB" sz="1400" dirty="0">
              <a:ea typeface="ＭＳ Ｐゴシック" pitchFamily="28" charset="-128"/>
              <a:cs typeface="ＭＳ Ｐゴシック" pitchFamily="1" charset="-128"/>
            </a:endParaRPr>
          </a:p>
          <a:p>
            <a:r>
              <a:rPr lang="en-GB" sz="1400" dirty="0">
                <a:ea typeface="ＭＳ Ｐゴシック" pitchFamily="28" charset="-128"/>
                <a:cs typeface="ＭＳ Ｐゴシック" pitchFamily="1" charset="-128"/>
              </a:rPr>
              <a:t>There isn’t space to list all the academics, CEOs and the Cambridge entrepreneurs we interviewed, but hundreds of them were very generous with their time and ideas.</a:t>
            </a:r>
          </a:p>
          <a:p>
            <a:endParaRPr lang="en-GB" sz="1400" dirty="0">
              <a:ea typeface="ＭＳ Ｐゴシック" pitchFamily="28" charset="-128"/>
              <a:cs typeface="ＭＳ Ｐゴシック" pitchFamily="1" charset="-128"/>
            </a:endParaRPr>
          </a:p>
          <a:p>
            <a:endParaRPr lang="en-US" sz="1400" dirty="0"/>
          </a:p>
        </p:txBody>
      </p:sp>
      <p:sp>
        <p:nvSpPr>
          <p:cNvPr id="8" name="TextBox 7">
            <a:extLst>
              <a:ext uri="{FF2B5EF4-FFF2-40B4-BE49-F238E27FC236}">
                <a16:creationId xmlns:a16="http://schemas.microsoft.com/office/drawing/2014/main" id="{DE18476C-0B89-B149-948D-4F01543B5F44}"/>
              </a:ext>
            </a:extLst>
          </p:cNvPr>
          <p:cNvSpPr txBox="1"/>
          <p:nvPr/>
        </p:nvSpPr>
        <p:spPr>
          <a:xfrm>
            <a:off x="7092280" y="6453336"/>
            <a:ext cx="1845377" cy="215444"/>
          </a:xfrm>
          <a:prstGeom prst="rect">
            <a:avLst/>
          </a:prstGeom>
          <a:noFill/>
        </p:spPr>
        <p:txBody>
          <a:bodyPr wrap="none" rtlCol="0">
            <a:spAutoFit/>
          </a:bodyPr>
          <a:lstStyle/>
          <a:p>
            <a:r>
              <a:rPr lang="en-GB" sz="800" dirty="0">
                <a:solidFill>
                  <a:srgbClr val="2A2A2A"/>
                </a:solidFill>
                <a:ea typeface="ＭＳ Ｐゴシック" pitchFamily="28" charset="-128"/>
                <a:cs typeface="ＭＳ Ｐゴシック" pitchFamily="1" charset="-128"/>
              </a:rPr>
              <a:t>© The Cambridge Phenomenon Ltd.</a:t>
            </a:r>
          </a:p>
        </p:txBody>
      </p:sp>
      <p:sp>
        <p:nvSpPr>
          <p:cNvPr id="9" name="TextBox 8">
            <a:extLst>
              <a:ext uri="{FF2B5EF4-FFF2-40B4-BE49-F238E27FC236}">
                <a16:creationId xmlns:a16="http://schemas.microsoft.com/office/drawing/2014/main" id="{BC0E17D3-1FD3-C942-9331-971D1F7B24E9}"/>
              </a:ext>
            </a:extLst>
          </p:cNvPr>
          <p:cNvSpPr txBox="1"/>
          <p:nvPr/>
        </p:nvSpPr>
        <p:spPr>
          <a:xfrm>
            <a:off x="467544" y="4293096"/>
            <a:ext cx="2010487" cy="261610"/>
          </a:xfrm>
          <a:prstGeom prst="rect">
            <a:avLst/>
          </a:prstGeom>
          <a:noFill/>
        </p:spPr>
        <p:txBody>
          <a:bodyPr wrap="none" rtlCol="0">
            <a:spAutoFit/>
          </a:bodyPr>
          <a:lstStyle/>
          <a:p>
            <a:r>
              <a:rPr lang="en-US" sz="1100" dirty="0"/>
              <a:t>Kate Kirk and Charles Cotton</a:t>
            </a:r>
          </a:p>
        </p:txBody>
      </p:sp>
      <p:sp>
        <p:nvSpPr>
          <p:cNvPr id="10" name="TextBox 9">
            <a:extLst>
              <a:ext uri="{FF2B5EF4-FFF2-40B4-BE49-F238E27FC236}">
                <a16:creationId xmlns:a16="http://schemas.microsoft.com/office/drawing/2014/main" id="{4616B6F5-15B4-1440-873E-80A4F6CF4C17}"/>
              </a:ext>
            </a:extLst>
          </p:cNvPr>
          <p:cNvSpPr txBox="1"/>
          <p:nvPr/>
        </p:nvSpPr>
        <p:spPr>
          <a:xfrm>
            <a:off x="467544" y="4581128"/>
            <a:ext cx="8066856" cy="2185214"/>
          </a:xfrm>
          <a:prstGeom prst="rect">
            <a:avLst/>
          </a:prstGeom>
          <a:noFill/>
        </p:spPr>
        <p:txBody>
          <a:bodyPr wrap="square" rtlCol="0">
            <a:spAutoFit/>
          </a:bodyPr>
          <a:lstStyle/>
          <a:p>
            <a:r>
              <a:rPr lang="en-GB" sz="1800" dirty="0">
                <a:ea typeface="ＭＳ Ｐゴシック" pitchFamily="28" charset="-128"/>
                <a:cs typeface="ＭＳ Ｐゴシック" pitchFamily="1" charset="-128"/>
              </a:rPr>
              <a:t>It is into this exciting environment that Cambridge&amp; invites you, your families, friends and organisations to be part of the Cambridge technology cluster.</a:t>
            </a:r>
          </a:p>
          <a:p>
            <a:endParaRPr lang="en-GB" sz="1600" dirty="0">
              <a:ea typeface="ＭＳ Ｐゴシック" pitchFamily="28" charset="-128"/>
              <a:cs typeface="ＭＳ Ｐゴシック" pitchFamily="1" charset="-128"/>
            </a:endParaRPr>
          </a:p>
          <a:p>
            <a:r>
              <a:rPr lang="en-GB" sz="1200" dirty="0">
                <a:ea typeface="ＭＳ Ｐゴシック" pitchFamily="28" charset="-128"/>
                <a:cs typeface="ＭＳ Ｐゴシック" pitchFamily="1" charset="-128"/>
              </a:rPr>
              <a:t>Copies of </a:t>
            </a:r>
            <a:r>
              <a:rPr lang="en-GB" sz="1200" i="1" dirty="0">
                <a:ea typeface="ＭＳ Ｐゴシック" pitchFamily="28" charset="-128"/>
                <a:cs typeface="ＭＳ Ｐゴシック" pitchFamily="1" charset="-128"/>
              </a:rPr>
              <a:t>The Cambridge Phenomenon Global Impact </a:t>
            </a:r>
            <a:r>
              <a:rPr lang="en-GB" sz="1200" dirty="0">
                <a:ea typeface="ＭＳ Ｐゴシック" pitchFamily="28" charset="-128"/>
                <a:cs typeface="ＭＳ Ｐゴシック" pitchFamily="1" charset="-128"/>
              </a:rPr>
              <a:t>are available from the publisher Profile Editions. Contact:</a:t>
            </a:r>
          </a:p>
          <a:p>
            <a:r>
              <a:rPr lang="en-GB" sz="1400" u="sng" dirty="0">
                <a:solidFill>
                  <a:srgbClr val="0070C0"/>
                </a:solidFill>
                <a:hlinkClick r:id="rId3">
                  <a:extLst>
                    <a:ext uri="{A12FA001-AC4F-418D-AE19-62706E023703}">
                      <ahyp:hlinkClr xmlns:ahyp="http://schemas.microsoft.com/office/drawing/2018/hyperlinkcolor" val="tx"/>
                    </a:ext>
                  </a:extLst>
                </a:hlinkClick>
              </a:rPr>
              <a:t>https://profileeditions.com/the-cambridge-phenomenon-global-impact-hb</a:t>
            </a:r>
            <a:r>
              <a:rPr lang="en-GB" sz="1400" dirty="0">
                <a:solidFill>
                  <a:srgbClr val="0070C0"/>
                </a:solidFill>
                <a:ea typeface="ＭＳ Ｐゴシック" pitchFamily="28" charset="-128"/>
                <a:cs typeface="ＭＳ Ｐゴシック" pitchFamily="1" charset="-128"/>
              </a:rPr>
              <a:t> </a:t>
            </a:r>
          </a:p>
          <a:p>
            <a:endParaRPr lang="en-GB" sz="1400" dirty="0">
              <a:ea typeface="ＭＳ Ｐゴシック" pitchFamily="28" charset="-128"/>
              <a:cs typeface="ＭＳ Ｐゴシック" pitchFamily="1" charset="-128"/>
            </a:endParaRPr>
          </a:p>
          <a:p>
            <a:r>
              <a:rPr lang="en-GB" sz="1200" i="1" dirty="0">
                <a:ea typeface="ＭＳ Ｐゴシック" pitchFamily="28" charset="-128"/>
                <a:cs typeface="ＭＳ Ｐゴシック" pitchFamily="1" charset="-128"/>
              </a:rPr>
              <a:t>The Cambridge Phenomenon 50 Years of Innovation and Enterprise </a:t>
            </a:r>
            <a:r>
              <a:rPr lang="en-GB" sz="1200" dirty="0">
                <a:ea typeface="ＭＳ Ｐゴシック" pitchFamily="28" charset="-128"/>
                <a:cs typeface="ＭＳ Ｐゴシック" pitchFamily="1" charset="-128"/>
              </a:rPr>
              <a:t>is out of print but copies may be available from Amazon and second hand booksellers</a:t>
            </a:r>
          </a:p>
          <a:p>
            <a:endParaRPr lang="en-US" sz="2000" dirty="0"/>
          </a:p>
        </p:txBody>
      </p:sp>
    </p:spTree>
    <p:extLst>
      <p:ext uri="{BB962C8B-B14F-4D97-AF65-F5344CB8AC3E}">
        <p14:creationId xmlns:p14="http://schemas.microsoft.com/office/powerpoint/2010/main" val="75964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D3BC-F93B-E648-8955-61A2090CA9EF}"/>
              </a:ext>
            </a:extLst>
          </p:cNvPr>
          <p:cNvSpPr>
            <a:spLocks noGrp="1"/>
          </p:cNvSpPr>
          <p:nvPr>
            <p:ph type="title"/>
          </p:nvPr>
        </p:nvSpPr>
        <p:spPr>
          <a:xfrm>
            <a:off x="988268" y="271333"/>
            <a:ext cx="7595585" cy="685800"/>
          </a:xfrm>
        </p:spPr>
        <p:txBody>
          <a:bodyPr/>
          <a:lstStyle/>
          <a:p>
            <a:endParaRPr lang="en-US"/>
          </a:p>
        </p:txBody>
      </p:sp>
      <p:pic>
        <p:nvPicPr>
          <p:cNvPr id="5" name="Picture 4">
            <a:extLst>
              <a:ext uri="{FF2B5EF4-FFF2-40B4-BE49-F238E27FC236}">
                <a16:creationId xmlns:a16="http://schemas.microsoft.com/office/drawing/2014/main" id="{D1864BFB-54DE-D14C-A4C9-D26BE7E38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81" y="0"/>
            <a:ext cx="9312676" cy="6893800"/>
          </a:xfrm>
          <a:prstGeom prst="rect">
            <a:avLst/>
          </a:prstGeom>
        </p:spPr>
      </p:pic>
      <p:sp>
        <p:nvSpPr>
          <p:cNvPr id="8" name="Rectangle 7">
            <a:extLst>
              <a:ext uri="{FF2B5EF4-FFF2-40B4-BE49-F238E27FC236}">
                <a16:creationId xmlns:a16="http://schemas.microsoft.com/office/drawing/2014/main" id="{03C99218-6FD7-1540-BA1E-92CFD86AC840}"/>
              </a:ext>
            </a:extLst>
          </p:cNvPr>
          <p:cNvSpPr/>
          <p:nvPr/>
        </p:nvSpPr>
        <p:spPr>
          <a:xfrm>
            <a:off x="37466" y="116632"/>
            <a:ext cx="9071038" cy="2646878"/>
          </a:xfrm>
          <a:prstGeom prst="rect">
            <a:avLst/>
          </a:prstGeom>
        </p:spPr>
        <p:txBody>
          <a:bodyPr wrap="square">
            <a:spAutoFit/>
          </a:bodyPr>
          <a:lstStyle/>
          <a:p>
            <a:r>
              <a:rPr lang="en-US" sz="1800" dirty="0">
                <a:solidFill>
                  <a:schemeClr val="bg1"/>
                </a:solidFill>
              </a:rPr>
              <a:t>“When I was an undergraduate at Cambridge in the early 1960s, knowledge transfer was not seen as a major role of the University. But in the 55 years since then the situation has been transformed by a group of outstanding entrepreneurs who have commercialized scientific and technological breakthroughs, founded and built companies, and developed the institutions and networks which are an essential feature of a growing and dynamic cluster.”</a:t>
            </a:r>
          </a:p>
          <a:p>
            <a:endParaRPr lang="en-US" sz="1600" dirty="0">
              <a:solidFill>
                <a:schemeClr val="bg1"/>
              </a:solidFill>
            </a:endParaRPr>
          </a:p>
          <a:p>
            <a:r>
              <a:rPr lang="en-US" sz="1400" i="1" dirty="0">
                <a:solidFill>
                  <a:schemeClr val="bg1"/>
                </a:solidFill>
              </a:rPr>
              <a:t>Baron Sainsbury of </a:t>
            </a:r>
            <a:r>
              <a:rPr lang="en-US" sz="1400" i="1" dirty="0" err="1">
                <a:solidFill>
                  <a:schemeClr val="bg1"/>
                </a:solidFill>
              </a:rPr>
              <a:t>Turville</a:t>
            </a:r>
            <a:r>
              <a:rPr lang="en-US" sz="1400" i="1" dirty="0">
                <a:solidFill>
                  <a:schemeClr val="bg1"/>
                </a:solidFill>
              </a:rPr>
              <a:t>, FRS, </a:t>
            </a:r>
            <a:r>
              <a:rPr lang="en-US" sz="1400" i="1" dirty="0" err="1">
                <a:solidFill>
                  <a:schemeClr val="bg1"/>
                </a:solidFill>
              </a:rPr>
              <a:t>HonFREng</a:t>
            </a:r>
            <a:r>
              <a:rPr lang="en-US" sz="1400" i="1" dirty="0">
                <a:solidFill>
                  <a:schemeClr val="bg1"/>
                </a:solidFill>
              </a:rPr>
              <a:t> is the Chancellor of the </a:t>
            </a:r>
          </a:p>
          <a:p>
            <a:r>
              <a:rPr lang="en-US" sz="1400" i="1" dirty="0">
                <a:solidFill>
                  <a:schemeClr val="bg1"/>
                </a:solidFill>
              </a:rPr>
              <a:t>University of Cambridge and was formerly Minister of Science</a:t>
            </a:r>
          </a:p>
          <a:p>
            <a:r>
              <a:rPr lang="en-US" sz="1400" i="1" dirty="0">
                <a:solidFill>
                  <a:schemeClr val="bg1"/>
                </a:solidFill>
              </a:rPr>
              <a:t>and Innovation in the UK Government between 1998 and 2006</a:t>
            </a:r>
          </a:p>
        </p:txBody>
      </p:sp>
      <p:sp>
        <p:nvSpPr>
          <p:cNvPr id="6" name="TextBox 5">
            <a:extLst>
              <a:ext uri="{FF2B5EF4-FFF2-40B4-BE49-F238E27FC236}">
                <a16:creationId xmlns:a16="http://schemas.microsoft.com/office/drawing/2014/main" id="{09694101-9977-2646-BA55-D4CE4E90BC9F}"/>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373500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17A5-FEDF-F748-9B86-E5A03AB0AED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01328BE-03A3-F74E-B8C5-098FEA8D8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04"/>
            <a:ext cx="9144000" cy="7251134"/>
          </a:xfrm>
          <a:prstGeom prst="rect">
            <a:avLst/>
          </a:prstGeom>
        </p:spPr>
      </p:pic>
      <p:sp>
        <p:nvSpPr>
          <p:cNvPr id="7" name="Rectangle 3">
            <a:extLst>
              <a:ext uri="{FF2B5EF4-FFF2-40B4-BE49-F238E27FC236}">
                <a16:creationId xmlns:a16="http://schemas.microsoft.com/office/drawing/2014/main" id="{74933FD2-7FB8-5A4E-87FB-280B5944AFEF}"/>
              </a:ext>
            </a:extLst>
          </p:cNvPr>
          <p:cNvSpPr txBox="1">
            <a:spLocks noChangeArrowheads="1"/>
          </p:cNvSpPr>
          <p:nvPr/>
        </p:nvSpPr>
        <p:spPr bwMode="auto">
          <a:xfrm>
            <a:off x="1263080" y="4560808"/>
            <a:ext cx="6400800" cy="1752600"/>
          </a:xfrm>
          <a:prstGeom prst="rect">
            <a:avLst/>
          </a:prstGeom>
          <a:noFill/>
          <a:ln w="9525">
            <a:noFill/>
            <a:miter lim="800000"/>
            <a:headEnd/>
            <a:tailEnd/>
          </a:ln>
        </p:spPr>
        <p:txBody>
          <a:bodyPr>
            <a:prstTxWarp prst="textNoShape">
              <a:avLst/>
            </a:prstTxWarp>
          </a:bodyPr>
          <a:lstStyle/>
          <a:p>
            <a:pPr algn="ctr" eaLnBrk="1" hangingPunct="1">
              <a:spcBef>
                <a:spcPct val="20000"/>
              </a:spcBef>
              <a:buSzPct val="80000"/>
              <a:buFont typeface="Wingdings" pitchFamily="1" charset="2"/>
              <a:buNone/>
              <a:defRPr/>
            </a:pPr>
            <a:endParaRPr lang="en-US" sz="2000" b="1" kern="0" dirty="0">
              <a:solidFill>
                <a:schemeClr val="bg1"/>
              </a:solidFill>
              <a:latin typeface="+mn-lt"/>
              <a:ea typeface="+mn-ea"/>
              <a:cs typeface="ＭＳ Ｐゴシック" pitchFamily="1" charset="-128"/>
            </a:endParaRPr>
          </a:p>
        </p:txBody>
      </p:sp>
      <p:sp>
        <p:nvSpPr>
          <p:cNvPr id="8" name="Rectangle 7">
            <a:extLst>
              <a:ext uri="{FF2B5EF4-FFF2-40B4-BE49-F238E27FC236}">
                <a16:creationId xmlns:a16="http://schemas.microsoft.com/office/drawing/2014/main" id="{7C4B602B-44A9-E441-A6CD-A69DE3D11237}"/>
              </a:ext>
            </a:extLst>
          </p:cNvPr>
          <p:cNvSpPr/>
          <p:nvPr/>
        </p:nvSpPr>
        <p:spPr>
          <a:xfrm>
            <a:off x="395536" y="2348880"/>
            <a:ext cx="8388424" cy="4339650"/>
          </a:xfrm>
          <a:prstGeom prst="rect">
            <a:avLst/>
          </a:prstGeom>
        </p:spPr>
        <p:txBody>
          <a:bodyPr wrap="square">
            <a:spAutoFit/>
          </a:bodyPr>
          <a:lstStyle/>
          <a:p>
            <a:pPr algn="ctr"/>
            <a:r>
              <a:rPr lang="en-US" dirty="0">
                <a:solidFill>
                  <a:schemeClr val="bg1"/>
                </a:solidFill>
              </a:rPr>
              <a:t>“</a:t>
            </a:r>
            <a:r>
              <a:rPr lang="en-US" sz="2000" dirty="0">
                <a:solidFill>
                  <a:schemeClr val="bg1"/>
                </a:solidFill>
              </a:rPr>
              <a:t>In a world that is seeing dramatic changes every decade – if not every year – driven by advances in technology, it is quite remarkable to see how much of that life-changing technology originated in Cambridge.</a:t>
            </a:r>
            <a:r>
              <a:rPr lang="en-GB" sz="2000" dirty="0">
                <a:ea typeface="ＭＳ Ｐゴシック" pitchFamily="28" charset="-128"/>
                <a:cs typeface="ＭＳ Ｐゴシック" pitchFamily="1" charset="-128"/>
              </a:rPr>
              <a:t> </a:t>
            </a:r>
            <a:r>
              <a:rPr lang="en-GB" sz="2000" dirty="0">
                <a:solidFill>
                  <a:schemeClr val="bg1"/>
                </a:solidFill>
                <a:ea typeface="ＭＳ Ｐゴシック" pitchFamily="28" charset="-128"/>
                <a:cs typeface="ＭＳ Ｐゴシック" pitchFamily="1" charset="-128"/>
              </a:rPr>
              <a:t>The spin-offs from discoveries and developments such as the structure of DNA, the isolation and humanisation of monoclonal antibodies, and the design of low power, high efficiency computer chips, are profound not only for our generation, but for generations to come”.</a:t>
            </a:r>
          </a:p>
          <a:p>
            <a:pPr algn="ctr"/>
            <a:endParaRPr lang="en-US" dirty="0">
              <a:solidFill>
                <a:schemeClr val="bg1"/>
              </a:solidFill>
            </a:endParaRPr>
          </a:p>
          <a:p>
            <a:pPr algn="ctr"/>
            <a:endParaRPr lang="en-US" sz="1600" i="1" dirty="0">
              <a:solidFill>
                <a:schemeClr val="bg1"/>
              </a:solidFill>
            </a:endParaRPr>
          </a:p>
          <a:p>
            <a:pPr algn="ctr"/>
            <a:endParaRPr lang="en-US" sz="1600" i="1" dirty="0">
              <a:solidFill>
                <a:schemeClr val="bg1"/>
              </a:solidFill>
            </a:endParaRPr>
          </a:p>
          <a:p>
            <a:pPr algn="ctr"/>
            <a:r>
              <a:rPr lang="en-US" sz="1400" i="1" dirty="0">
                <a:solidFill>
                  <a:schemeClr val="bg1"/>
                </a:solidFill>
              </a:rPr>
              <a:t>Baron Rees of Ludlow, OM, FRS, </a:t>
            </a:r>
            <a:r>
              <a:rPr lang="en-US" sz="1400" i="1" dirty="0" err="1">
                <a:solidFill>
                  <a:schemeClr val="bg1"/>
                </a:solidFill>
              </a:rPr>
              <a:t>FMedSci</a:t>
            </a:r>
            <a:r>
              <a:rPr lang="en-US" sz="1400" i="1" dirty="0">
                <a:solidFill>
                  <a:schemeClr val="bg1"/>
                </a:solidFill>
              </a:rPr>
              <a:t> is the Astronomer Royal and was formerly</a:t>
            </a:r>
          </a:p>
          <a:p>
            <a:pPr algn="ctr"/>
            <a:r>
              <a:rPr lang="en-US" sz="1400" i="1" dirty="0">
                <a:solidFill>
                  <a:schemeClr val="bg1"/>
                </a:solidFill>
              </a:rPr>
              <a:t>Master of Trinity College, Cambridge between 2004 and 2012, and President of the</a:t>
            </a:r>
          </a:p>
          <a:p>
            <a:pPr algn="ctr"/>
            <a:r>
              <a:rPr lang="en-US" sz="1400" i="1" dirty="0">
                <a:solidFill>
                  <a:schemeClr val="bg1"/>
                </a:solidFill>
              </a:rPr>
              <a:t>Royal Society between 2005 and 2010</a:t>
            </a:r>
          </a:p>
          <a:p>
            <a:pPr algn="ctr"/>
            <a:endParaRPr lang="en-US" sz="1800" i="1" dirty="0">
              <a:solidFill>
                <a:schemeClr val="bg1"/>
              </a:solidFill>
            </a:endParaRPr>
          </a:p>
        </p:txBody>
      </p:sp>
      <p:sp>
        <p:nvSpPr>
          <p:cNvPr id="6" name="TextBox 5">
            <a:extLst>
              <a:ext uri="{FF2B5EF4-FFF2-40B4-BE49-F238E27FC236}">
                <a16:creationId xmlns:a16="http://schemas.microsoft.com/office/drawing/2014/main" id="{91B8E79C-FA91-6343-9A1D-C1193542F65A}"/>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61020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by Bill Gates</a:t>
            </a:r>
          </a:p>
        </p:txBody>
      </p:sp>
      <p:pic>
        <p:nvPicPr>
          <p:cNvPr id="5" name="Picture 4" descr="Bill Gates.tiff"/>
          <p:cNvPicPr>
            <a:picLocks noChangeAspect="1"/>
          </p:cNvPicPr>
          <p:nvPr/>
        </p:nvPicPr>
        <p:blipFill>
          <a:blip r:embed="rId3" cstate="print"/>
          <a:stretch>
            <a:fillRect/>
          </a:stretch>
        </p:blipFill>
        <p:spPr>
          <a:xfrm>
            <a:off x="-540568" y="-22809"/>
            <a:ext cx="9816820" cy="6880809"/>
          </a:xfrm>
          <a:prstGeom prst="rect">
            <a:avLst/>
          </a:prstGeom>
        </p:spPr>
      </p:pic>
      <p:sp>
        <p:nvSpPr>
          <p:cNvPr id="6" name="Content Placeholder 5"/>
          <p:cNvSpPr txBox="1">
            <a:spLocks/>
          </p:cNvSpPr>
          <p:nvPr/>
        </p:nvSpPr>
        <p:spPr bwMode="auto">
          <a:xfrm>
            <a:off x="-108520" y="548680"/>
            <a:ext cx="3888432"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charset="2"/>
              <a:buNone/>
              <a:tabLst/>
              <a:defRPr/>
            </a:pPr>
            <a:r>
              <a:rPr kumimoji="0" lang="en-US" sz="2500" b="0" i="0" u="none" strike="noStrike" kern="0" cap="none" spc="0" normalizeH="0" baseline="0" noProof="0" dirty="0">
                <a:ln>
                  <a:noFill/>
                </a:ln>
                <a:solidFill>
                  <a:schemeClr val="bg1"/>
                </a:solidFill>
                <a:effectLst/>
                <a:uLnTx/>
                <a:uFillTx/>
                <a:latin typeface="+mn-lt"/>
                <a:ea typeface="+mn-ea"/>
                <a:cs typeface="ＭＳ Ｐゴシック" pitchFamily="1" charset="-128"/>
              </a:rPr>
              <a:t>  </a:t>
            </a:r>
            <a:r>
              <a:rPr kumimoji="0" lang="en-US" sz="2400" b="0" i="0" u="none" strike="noStrike" kern="0" cap="none" spc="0" normalizeH="0" baseline="0" noProof="0" dirty="0">
                <a:ln>
                  <a:noFill/>
                </a:ln>
                <a:solidFill>
                  <a:schemeClr val="bg1"/>
                </a:solidFill>
                <a:effectLst/>
                <a:uLnTx/>
                <a:uFillTx/>
                <a:latin typeface="+mn-lt"/>
                <a:ea typeface="+mn-ea"/>
                <a:cs typeface="ＭＳ Ｐゴシック" pitchFamily="1" charset="-128"/>
              </a:rPr>
              <a:t>“The phenomenon</a:t>
            </a:r>
            <a:r>
              <a:rPr kumimoji="0" lang="en-US" sz="2400" b="0" i="0" u="none" strike="noStrike" kern="0" cap="none" spc="0" normalizeH="0" noProof="0" dirty="0">
                <a:ln>
                  <a:noFill/>
                </a:ln>
                <a:solidFill>
                  <a:schemeClr val="bg1"/>
                </a:solidFill>
                <a:effectLst/>
                <a:uLnTx/>
                <a:uFillTx/>
                <a:latin typeface="+mn-lt"/>
                <a:ea typeface="+mn-ea"/>
                <a:cs typeface="ＭＳ Ｐゴシック" pitchFamily="1" charset="-128"/>
              </a:rPr>
              <a:t> of Cambridge, its </a:t>
            </a:r>
            <a:r>
              <a:rPr lang="en-US" sz="2400" kern="0" noProof="0" dirty="0">
                <a:solidFill>
                  <a:schemeClr val="bg1"/>
                </a:solidFill>
                <a:latin typeface="+mn-lt"/>
                <a:ea typeface="+mn-ea"/>
                <a:cs typeface="ＭＳ Ｐゴシック" pitchFamily="1" charset="-128"/>
              </a:rPr>
              <a:t>university and its cluster, is an inspiring reminder of the great power of human ingenuity to create new enterprises and industries, to make life better and more productive for all of us</a:t>
            </a:r>
            <a:r>
              <a:rPr kumimoji="0" lang="en-US" sz="2400" b="0" i="0" u="none" strike="noStrike" kern="0" cap="none" spc="0" normalizeH="0" baseline="0" noProof="0" dirty="0">
                <a:ln>
                  <a:noFill/>
                </a:ln>
                <a:solidFill>
                  <a:schemeClr val="bg1"/>
                </a:solidFill>
                <a:effectLst/>
                <a:uLnTx/>
                <a:uFillTx/>
                <a:latin typeface="+mn-lt"/>
                <a:ea typeface="+mn-ea"/>
                <a:cs typeface="ＭＳ Ｐゴシック" pitchFamily="1" charset="-128"/>
              </a:rPr>
              <a:t>”</a:t>
            </a:r>
          </a:p>
        </p:txBody>
      </p:sp>
      <p:sp>
        <p:nvSpPr>
          <p:cNvPr id="3" name="TextBox 2">
            <a:extLst>
              <a:ext uri="{FF2B5EF4-FFF2-40B4-BE49-F238E27FC236}">
                <a16:creationId xmlns:a16="http://schemas.microsoft.com/office/drawing/2014/main" id="{0C3EF8E6-96E5-C149-9E3A-7C973EF9984C}"/>
              </a:ext>
            </a:extLst>
          </p:cNvPr>
          <p:cNvSpPr txBox="1"/>
          <p:nvPr/>
        </p:nvSpPr>
        <p:spPr>
          <a:xfrm>
            <a:off x="251520" y="4653136"/>
            <a:ext cx="4032448" cy="1341906"/>
          </a:xfrm>
          <a:prstGeom prst="rect">
            <a:avLst/>
          </a:prstGeom>
          <a:noFill/>
        </p:spPr>
        <p:txBody>
          <a:bodyPr wrap="square" rtlCol="0">
            <a:spAutoFit/>
          </a:bodyPr>
          <a:lstStyle/>
          <a:p>
            <a:pPr marL="342900" lvl="0" indent="-342900">
              <a:spcBef>
                <a:spcPct val="20000"/>
              </a:spcBef>
              <a:buSzPct val="80000"/>
              <a:defRPr/>
            </a:pPr>
            <a:r>
              <a:rPr lang="en-US" sz="1400" i="1" kern="0" dirty="0">
                <a:solidFill>
                  <a:schemeClr val="bg1"/>
                </a:solidFill>
                <a:cs typeface="ＭＳ Ｐゴシック" pitchFamily="1" charset="-128"/>
              </a:rPr>
              <a:t>William H Gates III, KBE is co-founder and</a:t>
            </a:r>
          </a:p>
          <a:p>
            <a:pPr marL="342900" lvl="0" indent="-342900">
              <a:spcBef>
                <a:spcPct val="20000"/>
              </a:spcBef>
              <a:buSzPct val="80000"/>
              <a:defRPr/>
            </a:pPr>
            <a:r>
              <a:rPr lang="en-US" sz="1400" i="1" kern="0" dirty="0">
                <a:solidFill>
                  <a:schemeClr val="bg1"/>
                </a:solidFill>
                <a:cs typeface="ＭＳ Ｐゴシック" pitchFamily="1" charset="-128"/>
              </a:rPr>
              <a:t>Chairman of Microsoft and co-chair of the</a:t>
            </a:r>
          </a:p>
          <a:p>
            <a:pPr marL="342900" lvl="0" indent="-342900">
              <a:spcBef>
                <a:spcPct val="20000"/>
              </a:spcBef>
              <a:buSzPct val="80000"/>
              <a:defRPr/>
            </a:pPr>
            <a:r>
              <a:rPr lang="en-US" sz="1400" i="1" kern="0" dirty="0">
                <a:solidFill>
                  <a:schemeClr val="bg1"/>
                </a:solidFill>
                <a:cs typeface="ＭＳ Ｐゴシック" pitchFamily="1" charset="-128"/>
              </a:rPr>
              <a:t>Bill and Melinda Gates Foundation.</a:t>
            </a:r>
          </a:p>
          <a:p>
            <a:pPr marL="342900" lvl="0" indent="-342900">
              <a:spcBef>
                <a:spcPct val="20000"/>
              </a:spcBef>
              <a:buSzPct val="80000"/>
              <a:defRPr/>
            </a:pPr>
            <a:r>
              <a:rPr lang="en-US" sz="1400" i="1" kern="0" dirty="0">
                <a:solidFill>
                  <a:schemeClr val="bg1"/>
                </a:solidFill>
                <a:cs typeface="ＭＳ Ｐゴシック" pitchFamily="1" charset="-128"/>
              </a:rPr>
              <a:t>He received a Doctorate in honoris causa</a:t>
            </a:r>
          </a:p>
          <a:p>
            <a:pPr marL="342900" lvl="0" indent="-342900">
              <a:spcBef>
                <a:spcPct val="20000"/>
              </a:spcBef>
              <a:buSzPct val="80000"/>
              <a:defRPr/>
            </a:pPr>
            <a:r>
              <a:rPr lang="en-US" sz="1400" i="1" kern="0" dirty="0">
                <a:solidFill>
                  <a:schemeClr val="bg1"/>
                </a:solidFill>
                <a:cs typeface="ＭＳ Ｐゴシック" pitchFamily="1" charset="-128"/>
              </a:rPr>
              <a:t>From the University of Cambridge in 2009.</a:t>
            </a:r>
          </a:p>
        </p:txBody>
      </p:sp>
      <p:sp>
        <p:nvSpPr>
          <p:cNvPr id="7" name="TextBox 6">
            <a:extLst>
              <a:ext uri="{FF2B5EF4-FFF2-40B4-BE49-F238E27FC236}">
                <a16:creationId xmlns:a16="http://schemas.microsoft.com/office/drawing/2014/main" id="{D8379807-D254-0D47-ADAD-9FB94F17895C}"/>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62866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mbridge Cran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87" y="-264843"/>
            <a:ext cx="9597677" cy="7387686"/>
          </a:xfrm>
          <a:prstGeom prst="rect">
            <a:avLst/>
          </a:prstGeom>
        </p:spPr>
      </p:pic>
      <p:sp>
        <p:nvSpPr>
          <p:cNvPr id="12" name="Content Placeholder 5">
            <a:extLst>
              <a:ext uri="{FF2B5EF4-FFF2-40B4-BE49-F238E27FC236}">
                <a16:creationId xmlns:a16="http://schemas.microsoft.com/office/drawing/2014/main" id="{CC482B8C-49F3-6E4A-A1F5-BE46D9659A99}"/>
              </a:ext>
            </a:extLst>
          </p:cNvPr>
          <p:cNvSpPr txBox="1">
            <a:spLocks/>
          </p:cNvSpPr>
          <p:nvPr/>
        </p:nvSpPr>
        <p:spPr bwMode="auto">
          <a:xfrm>
            <a:off x="2555776" y="70870"/>
            <a:ext cx="6408712"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charset="2"/>
              <a:buNone/>
              <a:tabLst/>
              <a:defRPr/>
            </a:pPr>
            <a:r>
              <a:rPr kumimoji="0" lang="en-US" sz="2500" b="0" i="0" u="none" strike="noStrike" kern="0" cap="none" spc="0" normalizeH="0" baseline="0" noProof="0" dirty="0">
                <a:ln>
                  <a:noFill/>
                </a:ln>
                <a:solidFill>
                  <a:schemeClr val="bg1"/>
                </a:solidFill>
                <a:effectLst/>
                <a:uLnTx/>
                <a:uFillTx/>
                <a:latin typeface="+mn-lt"/>
                <a:ea typeface="+mn-ea"/>
                <a:cs typeface="ＭＳ Ｐゴシック" pitchFamily="1" charset="-128"/>
              </a:rPr>
              <a:t>  </a:t>
            </a:r>
            <a:r>
              <a:rPr kumimoji="0" lang="en-US" sz="2400" b="0" i="0" u="none" strike="noStrike" kern="0" cap="none" spc="0" normalizeH="0" baseline="0" noProof="0" dirty="0">
                <a:ln>
                  <a:noFill/>
                </a:ln>
                <a:solidFill>
                  <a:schemeClr val="bg1"/>
                </a:solidFill>
                <a:effectLst/>
                <a:uLnTx/>
                <a:uFillTx/>
                <a:latin typeface="+mn-lt"/>
                <a:ea typeface="+mn-ea"/>
                <a:cs typeface="ＭＳ Ｐゴシック" pitchFamily="1" charset="-128"/>
              </a:rPr>
              <a:t>“So much of what comes out of Cambridge is hidden – the chips in your phone, the software that allows you to operate remotely, the technology behind the biggest-selling drug in the world – for anyone interested in entrepreneurship, </a:t>
            </a:r>
            <a:br>
              <a:rPr kumimoji="0" lang="en-US" sz="2400" b="0" i="0" u="none" strike="noStrike" kern="0" cap="none" spc="0" normalizeH="0" baseline="0" noProof="0" dirty="0">
                <a:ln>
                  <a:noFill/>
                </a:ln>
                <a:solidFill>
                  <a:schemeClr val="bg1"/>
                </a:solidFill>
                <a:effectLst/>
                <a:uLnTx/>
                <a:uFillTx/>
                <a:latin typeface="+mn-lt"/>
                <a:ea typeface="+mn-ea"/>
                <a:cs typeface="ＭＳ Ｐゴシック" pitchFamily="1" charset="-128"/>
              </a:rPr>
            </a:br>
            <a:r>
              <a:rPr kumimoji="0" lang="en-US" sz="2400" b="0" i="0" u="none" strike="noStrike" kern="0" cap="none" spc="0" normalizeH="0" baseline="0" noProof="0" dirty="0">
                <a:ln>
                  <a:noFill/>
                </a:ln>
                <a:solidFill>
                  <a:schemeClr val="bg1"/>
                </a:solidFill>
                <a:effectLst/>
                <a:uLnTx/>
                <a:uFillTx/>
                <a:latin typeface="+mn-lt"/>
                <a:ea typeface="+mn-ea"/>
                <a:cs typeface="ＭＳ Ｐゴシック" pitchFamily="1" charset="-128"/>
              </a:rPr>
              <a:t>it is crucial to understand the role of the Cambridge cluster in the global arena”</a:t>
            </a:r>
          </a:p>
        </p:txBody>
      </p:sp>
      <p:sp>
        <p:nvSpPr>
          <p:cNvPr id="13" name="TextBox 12">
            <a:extLst>
              <a:ext uri="{FF2B5EF4-FFF2-40B4-BE49-F238E27FC236}">
                <a16:creationId xmlns:a16="http://schemas.microsoft.com/office/drawing/2014/main" id="{3D850B63-EBA0-9F4D-B11F-8007D8A94ACE}"/>
              </a:ext>
            </a:extLst>
          </p:cNvPr>
          <p:cNvSpPr txBox="1"/>
          <p:nvPr/>
        </p:nvSpPr>
        <p:spPr>
          <a:xfrm>
            <a:off x="2915816" y="3284984"/>
            <a:ext cx="7272808" cy="261610"/>
          </a:xfrm>
          <a:prstGeom prst="rect">
            <a:avLst/>
          </a:prstGeom>
          <a:noFill/>
        </p:spPr>
        <p:txBody>
          <a:bodyPr wrap="square" rtlCol="0">
            <a:spAutoFit/>
          </a:bodyPr>
          <a:lstStyle/>
          <a:p>
            <a:pPr marL="342900" lvl="0" indent="-342900">
              <a:spcBef>
                <a:spcPct val="20000"/>
              </a:spcBef>
              <a:buSzPct val="80000"/>
              <a:defRPr/>
            </a:pPr>
            <a:r>
              <a:rPr lang="en-US" sz="1100" i="1" kern="0" dirty="0">
                <a:solidFill>
                  <a:schemeClr val="bg1"/>
                </a:solidFill>
                <a:cs typeface="ＭＳ Ｐゴシック" pitchFamily="1" charset="-128"/>
              </a:rPr>
              <a:t>Frank </a:t>
            </a:r>
            <a:r>
              <a:rPr lang="en-US" sz="1100" i="1" kern="0" dirty="0" err="1">
                <a:solidFill>
                  <a:schemeClr val="bg1"/>
                </a:solidFill>
                <a:cs typeface="ＭＳ Ｐゴシック" pitchFamily="1" charset="-128"/>
              </a:rPr>
              <a:t>Bonsal</a:t>
            </a:r>
            <a:r>
              <a:rPr lang="en-US" sz="1100" i="1" kern="0" dirty="0">
                <a:solidFill>
                  <a:schemeClr val="bg1"/>
                </a:solidFill>
                <a:cs typeface="ＭＳ Ｐゴシック" pitchFamily="1" charset="-128"/>
              </a:rPr>
              <a:t>, co-founder of New Enterprise Associates and Red Abbey Venture Partners</a:t>
            </a:r>
          </a:p>
        </p:txBody>
      </p:sp>
      <p:sp>
        <p:nvSpPr>
          <p:cNvPr id="5" name="TextBox 4">
            <a:extLst>
              <a:ext uri="{FF2B5EF4-FFF2-40B4-BE49-F238E27FC236}">
                <a16:creationId xmlns:a16="http://schemas.microsoft.com/office/drawing/2014/main" id="{014E4015-6226-C74B-94AA-FDAFA81899B1}"/>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296936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6CD8-EC2D-E545-88B7-EC3D4A7F7CA9}"/>
              </a:ext>
            </a:extLst>
          </p:cNvPr>
          <p:cNvSpPr>
            <a:spLocks noGrp="1"/>
          </p:cNvSpPr>
          <p:nvPr>
            <p:ph type="title"/>
          </p:nvPr>
        </p:nvSpPr>
        <p:spPr>
          <a:xfrm>
            <a:off x="886046" y="568556"/>
            <a:ext cx="7417331" cy="685800"/>
          </a:xfrm>
        </p:spPr>
        <p:txBody>
          <a:bodyPr/>
          <a:lstStyle/>
          <a:p>
            <a:pPr algn="l"/>
            <a:endParaRPr lang="en-US" sz="1700"/>
          </a:p>
        </p:txBody>
      </p:sp>
      <p:pic>
        <p:nvPicPr>
          <p:cNvPr id="7" name="Picture 6">
            <a:extLst>
              <a:ext uri="{FF2B5EF4-FFF2-40B4-BE49-F238E27FC236}">
                <a16:creationId xmlns:a16="http://schemas.microsoft.com/office/drawing/2014/main" id="{BF2DFEB1-90F5-C24C-B2F3-FD5BDE898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33" y="0"/>
            <a:ext cx="11565266" cy="6858000"/>
          </a:xfrm>
          <a:prstGeom prst="rect">
            <a:avLst/>
          </a:prstGeom>
        </p:spPr>
      </p:pic>
      <p:sp>
        <p:nvSpPr>
          <p:cNvPr id="8" name="Content Placeholder 5">
            <a:extLst>
              <a:ext uri="{FF2B5EF4-FFF2-40B4-BE49-F238E27FC236}">
                <a16:creationId xmlns:a16="http://schemas.microsoft.com/office/drawing/2014/main" id="{4815A79E-8796-6645-8E0E-EEAF29E43A9D}"/>
              </a:ext>
            </a:extLst>
          </p:cNvPr>
          <p:cNvSpPr txBox="1">
            <a:spLocks/>
          </p:cNvSpPr>
          <p:nvPr/>
        </p:nvSpPr>
        <p:spPr bwMode="auto">
          <a:xfrm>
            <a:off x="3059832" y="260648"/>
            <a:ext cx="5940152" cy="35467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Pct val="80000"/>
              <a:buFont typeface="Wingdings" charset="2"/>
              <a:buNone/>
              <a:tabLst/>
              <a:defRPr/>
            </a:pPr>
            <a:r>
              <a:rPr kumimoji="0" lang="en-US" sz="1600" b="0" i="0" u="none" strike="noStrike" kern="0" cap="none" spc="0" normalizeH="0" baseline="0" noProof="0" dirty="0">
                <a:ln>
                  <a:noFill/>
                </a:ln>
                <a:solidFill>
                  <a:srgbClr val="2A2A2A"/>
                </a:solidFill>
                <a:effectLst/>
                <a:uLnTx/>
                <a:uFillTx/>
                <a:latin typeface="+mn-lt"/>
                <a:ea typeface="+mn-ea"/>
                <a:cs typeface="ＭＳ Ｐゴシック" pitchFamily="1" charset="-128"/>
              </a:rPr>
              <a:t>  </a:t>
            </a:r>
            <a:r>
              <a:rPr lang="en-US" sz="1600" kern="0" dirty="0">
                <a:solidFill>
                  <a:srgbClr val="2A2A2A"/>
                </a:solidFill>
                <a:latin typeface="+mn-lt"/>
                <a:ea typeface="+mn-ea"/>
                <a:cs typeface="ＭＳ Ｐゴシック" pitchFamily="1" charset="-128"/>
              </a:rPr>
              <a:t>   “</a:t>
            </a:r>
            <a:r>
              <a:rPr kumimoji="0" lang="en-US" sz="1600" b="0" i="0" u="none" strike="noStrike" kern="0" cap="none" spc="0" normalizeH="0" baseline="0" noProof="0" dirty="0">
                <a:ln>
                  <a:noFill/>
                </a:ln>
                <a:solidFill>
                  <a:srgbClr val="2A2A2A"/>
                </a:solidFill>
                <a:effectLst/>
                <a:uLnTx/>
                <a:uFillTx/>
                <a:latin typeface="+mn-lt"/>
                <a:ea typeface="+mn-ea"/>
                <a:cs typeface="ＭＳ Ｐゴシック" pitchFamily="1" charset="-128"/>
              </a:rPr>
              <a:t>AstraZeneca’s decision to make Cambridge the location of our global headquarters and the beating heart of our research and development reflects the importance we place on scientific excellence and the unique position of this amazing city as a hotbed of biopharmaceutical innovation. In Cambridge, we work side by side every day with world-leading scientific experts and collaborate with renowned academic research institutions, pre-eminent hospitals and cutting-edge biotech companies. We’re delighted to be part of this tremendous ecosystem as we develop life-changing medicines for patients.”</a:t>
            </a:r>
          </a:p>
        </p:txBody>
      </p:sp>
      <p:sp>
        <p:nvSpPr>
          <p:cNvPr id="6" name="TextBox 5">
            <a:extLst>
              <a:ext uri="{FF2B5EF4-FFF2-40B4-BE49-F238E27FC236}">
                <a16:creationId xmlns:a16="http://schemas.microsoft.com/office/drawing/2014/main" id="{8B111C64-C233-3C48-A89D-EA6AB5ADB6D9}"/>
              </a:ext>
            </a:extLst>
          </p:cNvPr>
          <p:cNvSpPr txBox="1"/>
          <p:nvPr/>
        </p:nvSpPr>
        <p:spPr>
          <a:xfrm>
            <a:off x="3401900" y="3140968"/>
            <a:ext cx="6577637" cy="307777"/>
          </a:xfrm>
          <a:prstGeom prst="rect">
            <a:avLst/>
          </a:prstGeom>
          <a:noFill/>
        </p:spPr>
        <p:txBody>
          <a:bodyPr wrap="square" rtlCol="0">
            <a:spAutoFit/>
          </a:bodyPr>
          <a:lstStyle/>
          <a:p>
            <a:pPr marL="342900" lvl="0" indent="-342900">
              <a:spcBef>
                <a:spcPct val="20000"/>
              </a:spcBef>
              <a:buSzPct val="80000"/>
              <a:defRPr/>
            </a:pPr>
            <a:r>
              <a:rPr lang="en-US" sz="1400" i="1" kern="0" dirty="0">
                <a:solidFill>
                  <a:srgbClr val="2A2A2A"/>
                </a:solidFill>
                <a:cs typeface="ＭＳ Ｐゴシック" pitchFamily="1" charset="-128"/>
              </a:rPr>
              <a:t>Pascal </a:t>
            </a:r>
            <a:r>
              <a:rPr lang="en-US" sz="1400" i="1" kern="0" dirty="0" err="1">
                <a:solidFill>
                  <a:srgbClr val="2A2A2A"/>
                </a:solidFill>
                <a:cs typeface="ＭＳ Ｐゴシック" pitchFamily="1" charset="-128"/>
              </a:rPr>
              <a:t>Soriot</a:t>
            </a:r>
            <a:r>
              <a:rPr lang="en-US" sz="1400" i="1" kern="0" dirty="0">
                <a:solidFill>
                  <a:srgbClr val="2A2A2A"/>
                </a:solidFill>
                <a:cs typeface="ＭＳ Ｐゴシック" pitchFamily="1" charset="-128"/>
              </a:rPr>
              <a:t>,  CEO, AstraZeneca</a:t>
            </a:r>
          </a:p>
        </p:txBody>
      </p:sp>
      <p:sp>
        <p:nvSpPr>
          <p:cNvPr id="9" name="TextBox 8">
            <a:extLst>
              <a:ext uri="{FF2B5EF4-FFF2-40B4-BE49-F238E27FC236}">
                <a16:creationId xmlns:a16="http://schemas.microsoft.com/office/drawing/2014/main" id="{1CB1F5A1-FA23-CE4A-98A4-BF5BC795AE33}"/>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270123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Guided Bus.tiff">
            <a:extLst>
              <a:ext uri="{FF2B5EF4-FFF2-40B4-BE49-F238E27FC236}">
                <a16:creationId xmlns:a16="http://schemas.microsoft.com/office/drawing/2014/main" id="{EFCF393B-059F-8345-8882-76C35DB53EEF}"/>
              </a:ext>
            </a:extLst>
          </p:cNvPr>
          <p:cNvPicPr>
            <a:picLocks noChangeAspect="1"/>
          </p:cNvPicPr>
          <p:nvPr/>
        </p:nvPicPr>
        <p:blipFill>
          <a:blip r:embed="rId3">
            <a:alphaModFix amt="62000"/>
          </a:blip>
          <a:srcRect t="-3946" b="-3946"/>
          <a:stretch>
            <a:fillRect/>
          </a:stretch>
        </p:blipFill>
        <p:spPr>
          <a:xfrm>
            <a:off x="-2772816" y="-315416"/>
            <a:ext cx="13440618" cy="7776864"/>
          </a:xfrm>
          <a:prstGeom prst="rect">
            <a:avLst/>
          </a:prstGeom>
        </p:spPr>
      </p:pic>
      <p:sp>
        <p:nvSpPr>
          <p:cNvPr id="3" name="Content Placeholder 2"/>
          <p:cNvSpPr>
            <a:spLocks noGrp="1"/>
          </p:cNvSpPr>
          <p:nvPr>
            <p:ph idx="1"/>
          </p:nvPr>
        </p:nvSpPr>
        <p:spPr>
          <a:xfrm>
            <a:off x="467544" y="1124744"/>
            <a:ext cx="8784976" cy="4032448"/>
          </a:xfrm>
        </p:spPr>
        <p:txBody>
          <a:bodyPr lIns="90000"/>
          <a:lstStyle/>
          <a:p>
            <a:pPr marL="0" indent="0">
              <a:spcAft>
                <a:spcPts val="300"/>
              </a:spcAft>
              <a:buNone/>
            </a:pPr>
            <a:endParaRPr lang="en-US" sz="1600" dirty="0"/>
          </a:p>
          <a:p>
            <a:pPr marL="0" indent="0">
              <a:spcAft>
                <a:spcPts val="300"/>
              </a:spcAft>
              <a:buNone/>
            </a:pPr>
            <a:r>
              <a:rPr lang="en-US" sz="1600" dirty="0"/>
              <a:t>Cambridge University Press						1584</a:t>
            </a:r>
          </a:p>
          <a:p>
            <a:pPr marL="0" indent="0">
              <a:spcAft>
                <a:spcPts val="300"/>
              </a:spcAft>
              <a:buNone/>
            </a:pPr>
            <a:r>
              <a:rPr lang="en-US" sz="1600" dirty="0"/>
              <a:t>Cambridge Scientific Instrument Company				1881</a:t>
            </a:r>
          </a:p>
          <a:p>
            <a:pPr marL="0" indent="0">
              <a:spcAft>
                <a:spcPts val="300"/>
              </a:spcAft>
              <a:buNone/>
            </a:pPr>
            <a:r>
              <a:rPr lang="en-US" sz="1600" dirty="0"/>
              <a:t>WG Pye Instrument  Company					1896</a:t>
            </a:r>
          </a:p>
          <a:p>
            <a:pPr marL="0" indent="0">
              <a:spcAft>
                <a:spcPts val="300"/>
              </a:spcAft>
              <a:buNone/>
            </a:pPr>
            <a:r>
              <a:rPr lang="en-US" sz="1600" dirty="0"/>
              <a:t>Marshall Group							1909</a:t>
            </a:r>
          </a:p>
          <a:p>
            <a:pPr marL="0" indent="0">
              <a:spcAft>
                <a:spcPts val="300"/>
              </a:spcAft>
              <a:buNone/>
            </a:pPr>
            <a:r>
              <a:rPr lang="en-US" sz="1600" dirty="0">
                <a:highlight>
                  <a:srgbClr val="C0C0C0"/>
                </a:highlight>
              </a:rPr>
              <a:t>Cambridge Consultants 						1960</a:t>
            </a:r>
          </a:p>
          <a:p>
            <a:pPr marL="0" indent="0">
              <a:spcAft>
                <a:spcPts val="300"/>
              </a:spcAft>
              <a:buNone/>
            </a:pPr>
            <a:r>
              <a:rPr lang="en-US" sz="1600" dirty="0"/>
              <a:t>Cambridge Science Park 						1973 </a:t>
            </a:r>
          </a:p>
          <a:p>
            <a:pPr marL="0" indent="0">
              <a:spcAft>
                <a:spcPts val="300"/>
              </a:spcAft>
              <a:buNone/>
            </a:pPr>
            <a:r>
              <a:rPr lang="en-US" sz="1600" dirty="0"/>
              <a:t>Bioscience companies join the cluster 					1980s</a:t>
            </a:r>
          </a:p>
          <a:p>
            <a:pPr marL="0" indent="0">
              <a:spcAft>
                <a:spcPts val="300"/>
              </a:spcAft>
              <a:buNone/>
            </a:pPr>
            <a:r>
              <a:rPr lang="en-US" sz="1600" dirty="0"/>
              <a:t>St. John’s Innovation Centre 						1987</a:t>
            </a:r>
          </a:p>
          <a:p>
            <a:pPr marL="0" indent="0">
              <a:spcAft>
                <a:spcPts val="300"/>
              </a:spcAft>
              <a:buNone/>
            </a:pPr>
            <a:r>
              <a:rPr lang="en-US" sz="1600" dirty="0"/>
              <a:t>Billion dollar companies emerge					1990s</a:t>
            </a:r>
          </a:p>
          <a:p>
            <a:pPr marL="0" indent="0">
              <a:spcAft>
                <a:spcPts val="300"/>
              </a:spcAft>
              <a:buNone/>
            </a:pPr>
            <a:r>
              <a:rPr lang="en-US" sz="1600" dirty="0"/>
              <a:t>Networks – ERBI/One Nucleus/CW/Cambridge Cleantech/</a:t>
            </a:r>
            <a:r>
              <a:rPr lang="en-US" sz="1600" dirty="0" err="1"/>
              <a:t>Agritech</a:t>
            </a:r>
            <a:r>
              <a:rPr lang="en-US" sz="1600" dirty="0"/>
              <a:t> East 	1997 - 2014</a:t>
            </a:r>
          </a:p>
          <a:p>
            <a:pPr marL="0" indent="0">
              <a:spcAft>
                <a:spcPts val="300"/>
              </a:spcAft>
              <a:buNone/>
            </a:pPr>
            <a:r>
              <a:rPr lang="en-US" sz="1600" dirty="0"/>
              <a:t>AstraZeneca announces its global HQ will be in Cambridge			2013</a:t>
            </a:r>
          </a:p>
          <a:p>
            <a:pPr marL="0" indent="0">
              <a:spcAft>
                <a:spcPts val="300"/>
              </a:spcAft>
              <a:buNone/>
            </a:pPr>
            <a:r>
              <a:rPr lang="en-US" sz="1600" dirty="0"/>
              <a:t>Softbank acquires ARM, Cambridge’s leading tech company			2016</a:t>
            </a:r>
          </a:p>
          <a:p>
            <a:pPr marL="0" indent="0">
              <a:spcAft>
                <a:spcPts val="300"/>
              </a:spcAft>
              <a:buNone/>
            </a:pPr>
            <a:r>
              <a:rPr lang="en-US" sz="1600" dirty="0" err="1"/>
              <a:t>Kymab</a:t>
            </a:r>
            <a:r>
              <a:rPr lang="en-US" sz="1600" dirty="0"/>
              <a:t> becomes 20</a:t>
            </a:r>
            <a:r>
              <a:rPr lang="en-US" sz="1600" baseline="30000" dirty="0"/>
              <a:t>th</a:t>
            </a:r>
            <a:r>
              <a:rPr lang="en-US" sz="1600" dirty="0"/>
              <a:t> billion dollar company* 				2021</a:t>
            </a:r>
          </a:p>
        </p:txBody>
      </p:sp>
      <p:sp>
        <p:nvSpPr>
          <p:cNvPr id="7" name="TextBox 6">
            <a:extLst>
              <a:ext uri="{FF2B5EF4-FFF2-40B4-BE49-F238E27FC236}">
                <a16:creationId xmlns:a16="http://schemas.microsoft.com/office/drawing/2014/main" id="{A2CB9054-911F-B646-B6F3-895512C1210A}"/>
              </a:ext>
            </a:extLst>
          </p:cNvPr>
          <p:cNvSpPr txBox="1"/>
          <p:nvPr/>
        </p:nvSpPr>
        <p:spPr>
          <a:xfrm>
            <a:off x="467544" y="908720"/>
            <a:ext cx="8208912" cy="677108"/>
          </a:xfrm>
          <a:prstGeom prst="rect">
            <a:avLst/>
          </a:prstGeom>
          <a:noFill/>
        </p:spPr>
        <p:txBody>
          <a:bodyPr wrap="square" rtlCol="0">
            <a:spAutoFit/>
          </a:bodyPr>
          <a:lstStyle/>
          <a:p>
            <a:r>
              <a:rPr lang="en-GB" sz="1200" dirty="0">
                <a:solidFill>
                  <a:srgbClr val="2A2A2A"/>
                </a:solidFill>
                <a:ea typeface="ＭＳ Ｐゴシック" pitchFamily="28" charset="-128"/>
                <a:cs typeface="ＭＳ Ｐゴシック" pitchFamily="1" charset="-128"/>
              </a:rPr>
              <a:t>Cambridge Consultants was set up in 1960 by Tim </a:t>
            </a:r>
            <a:r>
              <a:rPr lang="en-GB" sz="1200" dirty="0" err="1">
                <a:solidFill>
                  <a:srgbClr val="2A2A2A"/>
                </a:solidFill>
                <a:ea typeface="ＭＳ Ｐゴシック" pitchFamily="28" charset="-128"/>
                <a:cs typeface="ＭＳ Ｐゴシック" pitchFamily="1" charset="-128"/>
              </a:rPr>
              <a:t>Eiloart</a:t>
            </a:r>
            <a:r>
              <a:rPr lang="en-GB" sz="1200" dirty="0">
                <a:solidFill>
                  <a:srgbClr val="2A2A2A"/>
                </a:solidFill>
                <a:ea typeface="ＭＳ Ｐゴシック" pitchFamily="28" charset="-128"/>
                <a:cs typeface="ＭＳ Ｐゴシック" pitchFamily="1" charset="-128"/>
              </a:rPr>
              <a:t> and David Southward, two University of Cambridge chemical engineering graduates. Most people regard this as marking the start of the Cambridge cluster.</a:t>
            </a:r>
          </a:p>
          <a:p>
            <a:pPr algn="ctr"/>
            <a:endParaRPr lang="en-US" sz="1400" dirty="0">
              <a:solidFill>
                <a:srgbClr val="2A2A2A"/>
              </a:solidFill>
            </a:endParaRPr>
          </a:p>
        </p:txBody>
      </p:sp>
      <p:sp>
        <p:nvSpPr>
          <p:cNvPr id="5" name="Title 1">
            <a:extLst>
              <a:ext uri="{FF2B5EF4-FFF2-40B4-BE49-F238E27FC236}">
                <a16:creationId xmlns:a16="http://schemas.microsoft.com/office/drawing/2014/main" id="{CDBE0257-555D-F44E-9E87-436BCD0424F0}"/>
              </a:ext>
            </a:extLst>
          </p:cNvPr>
          <p:cNvSpPr>
            <a:spLocks noGrp="1"/>
          </p:cNvSpPr>
          <p:nvPr>
            <p:ph type="title"/>
          </p:nvPr>
        </p:nvSpPr>
        <p:spPr>
          <a:xfrm>
            <a:off x="967680" y="304800"/>
            <a:ext cx="7924800" cy="685800"/>
          </a:xfrm>
        </p:spPr>
        <p:txBody>
          <a:bodyPr/>
          <a:lstStyle/>
          <a:p>
            <a:r>
              <a:rPr lang="en-US" dirty="0"/>
              <a:t> Evolution of the  Cambridge Cluster</a:t>
            </a:r>
          </a:p>
        </p:txBody>
      </p:sp>
      <p:sp>
        <p:nvSpPr>
          <p:cNvPr id="6" name="TextBox 5">
            <a:extLst>
              <a:ext uri="{FF2B5EF4-FFF2-40B4-BE49-F238E27FC236}">
                <a16:creationId xmlns:a16="http://schemas.microsoft.com/office/drawing/2014/main" id="{2235F8DD-3487-9645-ABB8-13887EB8A72F}"/>
              </a:ext>
            </a:extLst>
          </p:cNvPr>
          <p:cNvSpPr txBox="1"/>
          <p:nvPr/>
        </p:nvSpPr>
        <p:spPr>
          <a:xfrm>
            <a:off x="7092280" y="6453336"/>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
        <p:nvSpPr>
          <p:cNvPr id="2" name="TextBox 1">
            <a:extLst>
              <a:ext uri="{FF2B5EF4-FFF2-40B4-BE49-F238E27FC236}">
                <a16:creationId xmlns:a16="http://schemas.microsoft.com/office/drawing/2014/main" id="{948E15BA-FD60-3646-9E20-F26BFA26FCD5}"/>
              </a:ext>
            </a:extLst>
          </p:cNvPr>
          <p:cNvSpPr txBox="1"/>
          <p:nvPr/>
        </p:nvSpPr>
        <p:spPr>
          <a:xfrm>
            <a:off x="467544" y="5949280"/>
            <a:ext cx="7200800" cy="646331"/>
          </a:xfrm>
          <a:prstGeom prst="rect">
            <a:avLst/>
          </a:prstGeom>
          <a:noFill/>
        </p:spPr>
        <p:txBody>
          <a:bodyPr wrap="square" rtlCol="0">
            <a:spAutoFit/>
          </a:bodyPr>
          <a:lstStyle/>
          <a:p>
            <a:r>
              <a:rPr lang="en-GB" sz="1200" dirty="0"/>
              <a:t>*Billion dollar companies - Abcam, ARM, Autonomy, AVEVA, </a:t>
            </a:r>
            <a:r>
              <a:rPr lang="en-GB" sz="1200" dirty="0" err="1"/>
              <a:t>Blinx</a:t>
            </a:r>
            <a:r>
              <a:rPr lang="en-GB" sz="1200" dirty="0"/>
              <a:t>, CAT, CMR Surgical, </a:t>
            </a:r>
            <a:r>
              <a:rPr lang="en-GB" sz="1200" dirty="0" err="1"/>
              <a:t>Chiroscience</a:t>
            </a:r>
            <a:r>
              <a:rPr lang="en-GB" sz="1200" dirty="0"/>
              <a:t>, CSR, Darktrace, Domino, Frontier Developments, Improbable, </a:t>
            </a:r>
            <a:r>
              <a:rPr lang="en-GB" sz="1200" dirty="0" err="1"/>
              <a:t>Ionica</a:t>
            </a:r>
            <a:r>
              <a:rPr lang="en-GB" sz="1200" dirty="0"/>
              <a:t>, </a:t>
            </a:r>
            <a:r>
              <a:rPr lang="en-GB" sz="1200" dirty="0" err="1"/>
              <a:t>Kymab</a:t>
            </a:r>
            <a:r>
              <a:rPr lang="en-GB" sz="1200" dirty="0"/>
              <a:t>, Marshall, </a:t>
            </a:r>
            <a:r>
              <a:rPr lang="en-GB" sz="1200" dirty="0" err="1"/>
              <a:t>Prometic</a:t>
            </a:r>
            <a:r>
              <a:rPr lang="en-GB" sz="1200" dirty="0"/>
              <a:t>, </a:t>
            </a:r>
            <a:r>
              <a:rPr lang="en-GB" sz="1200" dirty="0" err="1"/>
              <a:t>Solexa</a:t>
            </a:r>
            <a:r>
              <a:rPr lang="en-GB" sz="1200" dirty="0"/>
              <a:t>, </a:t>
            </a:r>
            <a:r>
              <a:rPr lang="en-GB" sz="1200" dirty="0" err="1"/>
              <a:t>Virata</a:t>
            </a:r>
            <a:r>
              <a:rPr lang="en-GB" sz="1200" dirty="0"/>
              <a:t>, </a:t>
            </a:r>
            <a:r>
              <a:rPr lang="en-GB" sz="1200" dirty="0" err="1"/>
              <a:t>Xaar</a:t>
            </a:r>
            <a:endParaRPr lang="en-US" sz="1200" dirty="0"/>
          </a:p>
        </p:txBody>
      </p:sp>
    </p:spTree>
    <p:extLst>
      <p:ext uri="{BB962C8B-B14F-4D97-AF65-F5344CB8AC3E}">
        <p14:creationId xmlns:p14="http://schemas.microsoft.com/office/powerpoint/2010/main" val="28797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39725" y="836712"/>
            <a:ext cx="7656513" cy="4456113"/>
          </a:xfrm>
        </p:spPr>
        <p:txBody>
          <a:bodyPr/>
          <a:lstStyle/>
          <a:p>
            <a:pPr>
              <a:spcAft>
                <a:spcPts val="0"/>
              </a:spcAft>
            </a:pPr>
            <a:endParaRPr lang="en-US" sz="1400" b="1" dirty="0">
              <a:solidFill>
                <a:schemeClr val="bg1"/>
              </a:solidFill>
            </a:endParaRPr>
          </a:p>
          <a:p>
            <a:pPr>
              <a:spcAft>
                <a:spcPts val="0"/>
              </a:spcAft>
            </a:pPr>
            <a:endParaRPr lang="en-US" sz="1400" b="1" dirty="0">
              <a:solidFill>
                <a:schemeClr val="bg1"/>
              </a:solidFill>
            </a:endParaRPr>
          </a:p>
          <a:p>
            <a:pPr>
              <a:spcAft>
                <a:spcPts val="0"/>
              </a:spcAft>
            </a:pPr>
            <a:endParaRPr lang="en-US" sz="1400" b="1" dirty="0">
              <a:solidFill>
                <a:schemeClr val="bg1"/>
              </a:solidFill>
            </a:endParaRPr>
          </a:p>
          <a:p>
            <a:pPr>
              <a:spcAft>
                <a:spcPts val="0"/>
              </a:spcAft>
              <a:buFont typeface="Wingdings" charset="2"/>
              <a:buNone/>
            </a:pPr>
            <a:endParaRPr lang="en-US" sz="1400" b="1" dirty="0">
              <a:solidFill>
                <a:schemeClr val="bg1"/>
              </a:solidFill>
            </a:endParaRPr>
          </a:p>
        </p:txBody>
      </p:sp>
      <p:sp>
        <p:nvSpPr>
          <p:cNvPr id="47111" name="Title 1"/>
          <p:cNvSpPr>
            <a:spLocks noGrp="1"/>
          </p:cNvSpPr>
          <p:nvPr>
            <p:ph type="title"/>
          </p:nvPr>
        </p:nvSpPr>
        <p:spPr>
          <a:xfrm>
            <a:off x="967680" y="304800"/>
            <a:ext cx="7924800" cy="685800"/>
          </a:xfrm>
        </p:spPr>
        <p:txBody>
          <a:bodyPr/>
          <a:lstStyle/>
          <a:p>
            <a:r>
              <a:rPr lang="en-US" dirty="0"/>
              <a:t>The Magnetism of Cambridge</a:t>
            </a:r>
          </a:p>
        </p:txBody>
      </p:sp>
      <p:pic>
        <p:nvPicPr>
          <p:cNvPr id="12" name="Picture 6" descr="Night Above King's.tiff"/>
          <p:cNvPicPr>
            <a:picLocks noChangeAspect="1"/>
          </p:cNvPicPr>
          <p:nvPr/>
        </p:nvPicPr>
        <p:blipFill>
          <a:blip r:embed="rId3">
            <a:alphaModFix amt="50000"/>
          </a:blip>
          <a:srcRect/>
          <a:stretch>
            <a:fillRect/>
          </a:stretch>
        </p:blipFill>
        <p:spPr bwMode="auto">
          <a:xfrm>
            <a:off x="-1380435" y="0"/>
            <a:ext cx="10955964" cy="6858000"/>
          </a:xfrm>
          <a:prstGeom prst="rect">
            <a:avLst/>
          </a:prstGeom>
          <a:noFill/>
          <a:ln w="9525">
            <a:noFill/>
            <a:miter lim="800000"/>
            <a:headEnd/>
            <a:tailEnd/>
          </a:ln>
        </p:spPr>
      </p:pic>
      <p:sp>
        <p:nvSpPr>
          <p:cNvPr id="11" name="Content Placeholder 2"/>
          <p:cNvSpPr txBox="1">
            <a:spLocks/>
          </p:cNvSpPr>
          <p:nvPr/>
        </p:nvSpPr>
        <p:spPr bwMode="auto">
          <a:xfrm>
            <a:off x="179512" y="836712"/>
            <a:ext cx="2322984" cy="4051011"/>
          </a:xfrm>
          <a:prstGeom prst="rect">
            <a:avLst/>
          </a:prstGeom>
          <a:noFill/>
          <a:ln w="9525">
            <a:noFill/>
            <a:miter lim="800000"/>
            <a:headEnd/>
            <a:tailEnd/>
          </a:ln>
        </p:spPr>
        <p:txBody>
          <a:bodyPr>
            <a:prstTxWarp prst="textNoShape">
              <a:avLst/>
            </a:prstTxWarp>
          </a:bodyPr>
          <a:lstStyle/>
          <a:p>
            <a:pPr marL="342900" indent="-342900">
              <a:spcBef>
                <a:spcPts val="600"/>
              </a:spcBef>
              <a:spcAft>
                <a:spcPts val="0"/>
              </a:spcAft>
              <a:buSzPct val="80000"/>
              <a:buFont typeface="Wingdings" charset="2"/>
              <a:buChar char="Ø"/>
              <a:defRPr/>
            </a:pPr>
            <a:r>
              <a:rPr lang="en-US" sz="1400" b="1" kern="0" dirty="0">
                <a:latin typeface="+mn-lt"/>
                <a:ea typeface="+mn-ea"/>
              </a:rPr>
              <a:t>Alcatel Lucent</a:t>
            </a:r>
          </a:p>
          <a:p>
            <a:pPr marL="342900" indent="-342900">
              <a:spcBef>
                <a:spcPts val="600"/>
              </a:spcBef>
              <a:spcAft>
                <a:spcPts val="0"/>
              </a:spcAft>
              <a:buSzPct val="80000"/>
              <a:buFont typeface="Wingdings" charset="2"/>
              <a:buChar char="Ø"/>
              <a:defRPr/>
            </a:pPr>
            <a:r>
              <a:rPr lang="en-US" sz="1400" b="1" kern="0" dirty="0" err="1">
                <a:latin typeface="+mn-lt"/>
                <a:ea typeface="+mn-ea"/>
              </a:rPr>
              <a:t>Alltran</a:t>
            </a:r>
            <a:endParaRPr lang="en-US" sz="1400" b="1" kern="0" dirty="0">
              <a:latin typeface="+mn-lt"/>
              <a:ea typeface="+mn-ea"/>
            </a:endParaRPr>
          </a:p>
          <a:p>
            <a:pPr marL="342900" indent="-342900">
              <a:spcBef>
                <a:spcPts val="600"/>
              </a:spcBef>
              <a:spcAft>
                <a:spcPts val="0"/>
              </a:spcAft>
              <a:buSzPct val="80000"/>
              <a:buFont typeface="Wingdings" charset="2"/>
              <a:buChar char="Ø"/>
              <a:defRPr/>
            </a:pPr>
            <a:r>
              <a:rPr lang="en-US" sz="1400" b="1" kern="0" dirty="0">
                <a:latin typeface="+mn-lt"/>
                <a:ea typeface="+mn-ea"/>
              </a:rPr>
              <a:t>Amgen</a:t>
            </a:r>
          </a:p>
          <a:p>
            <a:pPr marL="342900" indent="-342900">
              <a:spcBef>
                <a:spcPts val="600"/>
              </a:spcBef>
              <a:spcAft>
                <a:spcPts val="0"/>
              </a:spcAft>
              <a:buSzPct val="80000"/>
              <a:buFont typeface="Wingdings" charset="2"/>
              <a:buChar char="Ø"/>
              <a:defRPr/>
            </a:pPr>
            <a:r>
              <a:rPr lang="en-US" sz="1400" b="1" kern="0" dirty="0">
                <a:latin typeface="+mn-lt"/>
                <a:ea typeface="+mn-ea"/>
              </a:rPr>
              <a:t>Amazon</a:t>
            </a:r>
          </a:p>
          <a:p>
            <a:pPr marL="342900" indent="-342900">
              <a:spcBef>
                <a:spcPts val="600"/>
              </a:spcBef>
              <a:spcAft>
                <a:spcPts val="0"/>
              </a:spcAft>
              <a:buSzPct val="80000"/>
              <a:buFont typeface="Wingdings" charset="2"/>
              <a:buChar char="Ø"/>
              <a:defRPr/>
            </a:pPr>
            <a:r>
              <a:rPr lang="en-US" sz="1400" b="1" kern="0" dirty="0">
                <a:latin typeface="+mn-lt"/>
                <a:ea typeface="+mn-ea"/>
              </a:rPr>
              <a:t>Apple</a:t>
            </a:r>
          </a:p>
          <a:p>
            <a:pPr marL="342900" indent="-342900">
              <a:spcBef>
                <a:spcPts val="600"/>
              </a:spcBef>
              <a:spcAft>
                <a:spcPts val="0"/>
              </a:spcAft>
              <a:buSzPct val="80000"/>
              <a:buFont typeface="Wingdings" charset="2"/>
              <a:buChar char="Ø"/>
              <a:defRPr/>
            </a:pPr>
            <a:r>
              <a:rPr lang="en-US" sz="1400" b="1" kern="0" dirty="0">
                <a:latin typeface="+mn-lt"/>
                <a:ea typeface="+mn-ea"/>
              </a:rPr>
              <a:t>AstraZeneca</a:t>
            </a:r>
          </a:p>
          <a:p>
            <a:pPr marL="342900" indent="-342900">
              <a:spcBef>
                <a:spcPts val="600"/>
              </a:spcBef>
              <a:spcAft>
                <a:spcPts val="0"/>
              </a:spcAft>
              <a:buSzPct val="80000"/>
              <a:buFont typeface="Wingdings" charset="2"/>
              <a:buChar char="Ø"/>
              <a:defRPr/>
            </a:pPr>
            <a:r>
              <a:rPr lang="en-US" sz="1400" b="1" kern="0" dirty="0">
                <a:latin typeface="+mn-lt"/>
                <a:ea typeface="+mn-ea"/>
              </a:rPr>
              <a:t>Bayer</a:t>
            </a:r>
          </a:p>
          <a:p>
            <a:pPr marL="342900" indent="-342900">
              <a:spcBef>
                <a:spcPts val="600"/>
              </a:spcBef>
              <a:spcAft>
                <a:spcPts val="0"/>
              </a:spcAft>
              <a:buSzPct val="80000"/>
              <a:buFont typeface="Wingdings" charset="2"/>
              <a:buChar char="Ø"/>
              <a:defRPr/>
            </a:pPr>
            <a:r>
              <a:rPr lang="en-US" sz="1400" b="1" kern="0" dirty="0" err="1">
                <a:latin typeface="+mn-lt"/>
                <a:ea typeface="+mn-ea"/>
              </a:rPr>
              <a:t>Biogen</a:t>
            </a:r>
            <a:r>
              <a:rPr lang="en-US" sz="1400" b="1" kern="0" dirty="0">
                <a:latin typeface="+mn-lt"/>
                <a:ea typeface="+mn-ea"/>
              </a:rPr>
              <a:t> Idec</a:t>
            </a:r>
          </a:p>
          <a:p>
            <a:pPr marL="342900" indent="-342900">
              <a:spcBef>
                <a:spcPts val="600"/>
              </a:spcBef>
              <a:spcAft>
                <a:spcPts val="0"/>
              </a:spcAft>
              <a:buSzPct val="80000"/>
              <a:buFont typeface="Wingdings" charset="2"/>
              <a:buChar char="Ø"/>
              <a:defRPr/>
            </a:pPr>
            <a:r>
              <a:rPr lang="en-US" sz="1400" b="1" kern="0" dirty="0">
                <a:latin typeface="+mn-lt"/>
                <a:ea typeface="+mn-ea"/>
              </a:rPr>
              <a:t>Broadcom</a:t>
            </a:r>
          </a:p>
          <a:p>
            <a:pPr marL="342900" indent="-342900">
              <a:spcBef>
                <a:spcPts val="600"/>
              </a:spcBef>
              <a:spcAft>
                <a:spcPts val="0"/>
              </a:spcAft>
              <a:buSzPct val="80000"/>
              <a:buFont typeface="Wingdings" charset="2"/>
              <a:buChar char="Ø"/>
              <a:defRPr/>
            </a:pPr>
            <a:r>
              <a:rPr lang="en-US" sz="1400" b="1" dirty="0">
                <a:latin typeface="+mn-lt"/>
                <a:ea typeface="+mn-ea"/>
              </a:rPr>
              <a:t>Brother</a:t>
            </a:r>
          </a:p>
          <a:p>
            <a:pPr marL="342900" indent="-342900">
              <a:spcBef>
                <a:spcPts val="600"/>
              </a:spcBef>
              <a:spcAft>
                <a:spcPts val="0"/>
              </a:spcAft>
              <a:buSzPct val="80000"/>
              <a:buFont typeface="Wingdings" charset="2"/>
              <a:buChar char="Ø"/>
              <a:defRPr/>
            </a:pPr>
            <a:r>
              <a:rPr lang="en-US" sz="1400" b="1" kern="0" dirty="0">
                <a:latin typeface="+mn-lt"/>
                <a:ea typeface="+mn-ea"/>
              </a:rPr>
              <a:t>Ciba </a:t>
            </a:r>
            <a:r>
              <a:rPr lang="en-US" sz="1400" b="1" kern="0" dirty="0" err="1">
                <a:latin typeface="+mn-lt"/>
                <a:ea typeface="+mn-ea"/>
              </a:rPr>
              <a:t>Geigy</a:t>
            </a:r>
            <a:endParaRPr lang="en-US" sz="1400" b="1" kern="0" dirty="0">
              <a:latin typeface="+mn-lt"/>
              <a:ea typeface="+mn-ea"/>
            </a:endParaRPr>
          </a:p>
          <a:p>
            <a:pPr marL="342900" indent="-342900">
              <a:spcBef>
                <a:spcPts val="600"/>
              </a:spcBef>
              <a:spcAft>
                <a:spcPts val="0"/>
              </a:spcAft>
              <a:buSzPct val="80000"/>
              <a:buFont typeface="Wingdings" charset="2"/>
              <a:buChar char="Ø"/>
              <a:defRPr/>
            </a:pPr>
            <a:r>
              <a:rPr lang="en-US" sz="1400" b="1" kern="0" dirty="0"/>
              <a:t>Citrix</a:t>
            </a:r>
          </a:p>
          <a:p>
            <a:pPr marL="342900" indent="-342900">
              <a:spcBef>
                <a:spcPts val="600"/>
              </a:spcBef>
              <a:spcAft>
                <a:spcPts val="0"/>
              </a:spcAft>
              <a:buSzPct val="80000"/>
              <a:buFont typeface="Wingdings" charset="2"/>
              <a:buChar char="Ø"/>
              <a:defRPr/>
            </a:pPr>
            <a:r>
              <a:rPr lang="en-US" sz="1400" b="1" kern="0" dirty="0"/>
              <a:t>Dainippon Screen</a:t>
            </a:r>
          </a:p>
          <a:p>
            <a:pPr marL="342900" indent="-342900">
              <a:spcBef>
                <a:spcPts val="600"/>
              </a:spcBef>
              <a:spcAft>
                <a:spcPts val="0"/>
              </a:spcAft>
              <a:buSzPct val="80000"/>
              <a:buFont typeface="Wingdings" charset="2"/>
              <a:buChar char="Ø"/>
              <a:defRPr/>
            </a:pPr>
            <a:r>
              <a:rPr lang="en-US" sz="1400" b="1" kern="0" dirty="0"/>
              <a:t>Danaher / </a:t>
            </a:r>
            <a:r>
              <a:rPr lang="en-US" sz="1400" b="1" kern="0" dirty="0" err="1"/>
              <a:t>Videoje</a:t>
            </a:r>
            <a:endParaRPr lang="en-US" sz="1400" b="1" kern="0" dirty="0"/>
          </a:p>
          <a:p>
            <a:pPr marL="342900" indent="-342900">
              <a:spcBef>
                <a:spcPts val="600"/>
              </a:spcBef>
              <a:spcAft>
                <a:spcPts val="0"/>
              </a:spcAft>
              <a:buSzPct val="80000"/>
              <a:buFont typeface="Wingdings" charset="2"/>
              <a:buChar char="Ø"/>
              <a:defRPr/>
            </a:pPr>
            <a:r>
              <a:rPr lang="en-US" sz="1400" b="1" kern="0" dirty="0"/>
              <a:t>Dassault</a:t>
            </a:r>
          </a:p>
          <a:p>
            <a:pPr marL="342900" indent="-342900">
              <a:spcBef>
                <a:spcPts val="600"/>
              </a:spcBef>
              <a:spcAft>
                <a:spcPts val="0"/>
              </a:spcAft>
              <a:buSzPct val="80000"/>
              <a:buFont typeface="Wingdings" charset="2"/>
              <a:buChar char="Ø"/>
              <a:defRPr/>
            </a:pPr>
            <a:r>
              <a:rPr lang="en-US" sz="1400" b="1" kern="0" dirty="0"/>
              <a:t>Dr. Reddy’s</a:t>
            </a:r>
          </a:p>
          <a:p>
            <a:pPr marL="342900" indent="-342900">
              <a:spcBef>
                <a:spcPts val="600"/>
              </a:spcBef>
              <a:spcAft>
                <a:spcPts val="0"/>
              </a:spcAft>
              <a:buSzPct val="80000"/>
              <a:buFont typeface="Wingdings" charset="2"/>
              <a:buChar char="Ø"/>
              <a:defRPr/>
            </a:pPr>
            <a:endParaRPr lang="en-US" sz="1400" b="1" kern="0" dirty="0"/>
          </a:p>
          <a:p>
            <a:pPr marL="342900" indent="-342900">
              <a:spcBef>
                <a:spcPts val="600"/>
              </a:spcBef>
              <a:spcAft>
                <a:spcPts val="0"/>
              </a:spcAft>
              <a:buSzPct val="80000"/>
              <a:buFont typeface="Wingdings" charset="2"/>
              <a:buChar char="Ø"/>
              <a:defRPr/>
            </a:pPr>
            <a:endParaRPr lang="en-US" sz="1400" b="1" kern="0" dirty="0"/>
          </a:p>
          <a:p>
            <a:pPr marL="342900" indent="-342900">
              <a:spcBef>
                <a:spcPts val="600"/>
              </a:spcBef>
              <a:spcAft>
                <a:spcPts val="0"/>
              </a:spcAft>
              <a:buSzPct val="80000"/>
              <a:buFont typeface="Wingdings" charset="2"/>
              <a:buChar char="Ø"/>
              <a:defRPr/>
            </a:pPr>
            <a:endParaRPr lang="en-US" sz="1400" b="1" kern="0" dirty="0"/>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None/>
              <a:defRPr/>
            </a:pPr>
            <a:endParaRPr lang="en-US" sz="1400" b="1" kern="0" dirty="0">
              <a:latin typeface="+mn-lt"/>
              <a:ea typeface="+mn-ea"/>
            </a:endParaRPr>
          </a:p>
        </p:txBody>
      </p:sp>
      <p:sp>
        <p:nvSpPr>
          <p:cNvPr id="13" name="Content Placeholder 2"/>
          <p:cNvSpPr txBox="1">
            <a:spLocks/>
          </p:cNvSpPr>
          <p:nvPr/>
        </p:nvSpPr>
        <p:spPr bwMode="auto">
          <a:xfrm>
            <a:off x="2123728" y="836712"/>
            <a:ext cx="2760712" cy="4051011"/>
          </a:xfrm>
          <a:prstGeom prst="rect">
            <a:avLst/>
          </a:prstGeom>
          <a:noFill/>
          <a:ln w="9525">
            <a:noFill/>
            <a:miter lim="800000"/>
            <a:headEnd/>
            <a:tailEnd/>
          </a:ln>
        </p:spPr>
        <p:txBody>
          <a:bodyPr>
            <a:prstTxWarp prst="textNoShape">
              <a:avLst/>
            </a:prstTxWarp>
          </a:bodyPr>
          <a:lstStyle/>
          <a:p>
            <a:pPr marL="342900" indent="-342900">
              <a:spcBef>
                <a:spcPts val="600"/>
              </a:spcBef>
              <a:spcAft>
                <a:spcPts val="0"/>
              </a:spcAft>
              <a:buSzPct val="80000"/>
              <a:buFont typeface="Wingdings" charset="2"/>
              <a:buChar char="Ø"/>
              <a:defRPr/>
            </a:pPr>
            <a:r>
              <a:rPr lang="en-US" sz="1400" b="1" kern="0" dirty="0"/>
              <a:t>EABA Diagnostics</a:t>
            </a:r>
          </a:p>
          <a:p>
            <a:pPr marL="342900" indent="-342900">
              <a:spcBef>
                <a:spcPts val="600"/>
              </a:spcBef>
              <a:spcAft>
                <a:spcPts val="0"/>
              </a:spcAft>
              <a:buSzPct val="80000"/>
              <a:buFont typeface="Wingdings" charset="2"/>
              <a:buChar char="Ø"/>
              <a:defRPr/>
            </a:pPr>
            <a:r>
              <a:rPr lang="en-US" sz="1400" b="1" kern="0" dirty="0"/>
              <a:t>General Electric</a:t>
            </a:r>
          </a:p>
          <a:p>
            <a:pPr marL="342900" indent="-342900">
              <a:spcBef>
                <a:spcPts val="600"/>
              </a:spcBef>
              <a:spcAft>
                <a:spcPts val="0"/>
              </a:spcAft>
              <a:buSzPct val="80000"/>
              <a:buFont typeface="Wingdings" charset="2"/>
              <a:buChar char="Ø"/>
              <a:defRPr/>
            </a:pPr>
            <a:r>
              <a:rPr lang="en-US" sz="1400" b="1" kern="0" dirty="0"/>
              <a:t>Genzyme</a:t>
            </a:r>
          </a:p>
          <a:p>
            <a:pPr marL="342900" indent="-342900">
              <a:spcBef>
                <a:spcPts val="600"/>
              </a:spcBef>
              <a:spcAft>
                <a:spcPts val="0"/>
              </a:spcAft>
              <a:buSzPct val="80000"/>
              <a:buFont typeface="Wingdings" charset="2"/>
              <a:buChar char="Ø"/>
              <a:defRPr/>
            </a:pPr>
            <a:r>
              <a:rPr lang="en-US" sz="1400" b="1" kern="0" dirty="0"/>
              <a:t>Gilead</a:t>
            </a:r>
          </a:p>
          <a:p>
            <a:pPr marL="342900" indent="-342900">
              <a:spcBef>
                <a:spcPts val="600"/>
              </a:spcBef>
              <a:spcAft>
                <a:spcPts val="0"/>
              </a:spcAft>
              <a:buSzPct val="80000"/>
              <a:buFont typeface="Wingdings" charset="2"/>
              <a:buChar char="Ø"/>
              <a:defRPr/>
            </a:pPr>
            <a:r>
              <a:rPr lang="en-US" sz="1400" b="1" kern="0" dirty="0"/>
              <a:t>Google</a:t>
            </a:r>
          </a:p>
          <a:p>
            <a:pPr marL="342900" indent="-342900">
              <a:spcBef>
                <a:spcPts val="600"/>
              </a:spcBef>
              <a:spcAft>
                <a:spcPts val="0"/>
              </a:spcAft>
              <a:buSzPct val="80000"/>
              <a:buFont typeface="Wingdings" charset="2"/>
              <a:buChar char="Ø"/>
              <a:defRPr/>
            </a:pPr>
            <a:r>
              <a:rPr lang="en-US" sz="1400" b="1" kern="0" dirty="0"/>
              <a:t>GSK</a:t>
            </a:r>
          </a:p>
          <a:p>
            <a:pPr marL="342900" indent="-342900">
              <a:spcBef>
                <a:spcPts val="600"/>
              </a:spcBef>
              <a:spcAft>
                <a:spcPts val="0"/>
              </a:spcAft>
              <a:buSzPct val="80000"/>
              <a:buFont typeface="Wingdings" charset="2"/>
              <a:buChar char="Ø"/>
              <a:defRPr/>
            </a:pPr>
            <a:r>
              <a:rPr lang="en-US" sz="1400" b="1" kern="0" dirty="0"/>
              <a:t>Hexcel </a:t>
            </a:r>
          </a:p>
          <a:p>
            <a:pPr marL="342900" indent="-342900">
              <a:spcBef>
                <a:spcPts val="600"/>
              </a:spcBef>
              <a:spcAft>
                <a:spcPts val="0"/>
              </a:spcAft>
              <a:buSzPct val="80000"/>
              <a:buFont typeface="Wingdings" charset="2"/>
              <a:buChar char="Ø"/>
              <a:defRPr/>
            </a:pPr>
            <a:r>
              <a:rPr lang="en-US" sz="1400" b="1" kern="0" dirty="0"/>
              <a:t>HP</a:t>
            </a:r>
          </a:p>
          <a:p>
            <a:pPr marL="342900" indent="-342900">
              <a:spcBef>
                <a:spcPts val="600"/>
              </a:spcBef>
              <a:spcAft>
                <a:spcPts val="0"/>
              </a:spcAft>
              <a:buSzPct val="80000"/>
              <a:buFont typeface="Wingdings" charset="2"/>
              <a:buChar char="Ø"/>
              <a:defRPr/>
            </a:pPr>
            <a:r>
              <a:rPr lang="en-US" sz="1400" b="1" kern="0" dirty="0"/>
              <a:t>Hitachi</a:t>
            </a:r>
          </a:p>
          <a:p>
            <a:pPr marL="342900" indent="-342900">
              <a:spcBef>
                <a:spcPts val="600"/>
              </a:spcBef>
              <a:spcAft>
                <a:spcPts val="0"/>
              </a:spcAft>
              <a:buSzPct val="80000"/>
              <a:buFont typeface="Wingdings" charset="2"/>
              <a:buChar char="Ø"/>
              <a:defRPr/>
            </a:pPr>
            <a:r>
              <a:rPr lang="en-US" sz="1400" b="1" dirty="0">
                <a:solidFill>
                  <a:srgbClr val="2A2A2A"/>
                </a:solidFill>
              </a:rPr>
              <a:t>Huawei</a:t>
            </a:r>
          </a:p>
          <a:p>
            <a:pPr marL="342900" indent="-342900">
              <a:spcBef>
                <a:spcPts val="600"/>
              </a:spcBef>
              <a:spcAft>
                <a:spcPts val="0"/>
              </a:spcAft>
              <a:buSzPct val="80000"/>
              <a:buFont typeface="Wingdings" charset="2"/>
              <a:buChar char="Ø"/>
              <a:defRPr/>
            </a:pPr>
            <a:r>
              <a:rPr lang="en-US" sz="1400" b="1" dirty="0"/>
              <a:t>Huntsman</a:t>
            </a:r>
          </a:p>
          <a:p>
            <a:pPr marL="342900" indent="-342900">
              <a:spcBef>
                <a:spcPts val="600"/>
              </a:spcBef>
              <a:spcAft>
                <a:spcPts val="0"/>
              </a:spcAft>
              <a:buSzPct val="80000"/>
              <a:buFont typeface="Wingdings" charset="2"/>
              <a:buChar char="Ø"/>
              <a:defRPr/>
            </a:pPr>
            <a:r>
              <a:rPr lang="en-US" sz="1400" b="1" dirty="0" err="1"/>
              <a:t>Hytera</a:t>
            </a:r>
            <a:endParaRPr lang="en-US" sz="1400" b="1" dirty="0"/>
          </a:p>
          <a:p>
            <a:pPr marL="342900" indent="-342900">
              <a:spcBef>
                <a:spcPts val="600"/>
              </a:spcBef>
              <a:spcAft>
                <a:spcPts val="0"/>
              </a:spcAft>
              <a:buSzPct val="80000"/>
              <a:buFont typeface="Wingdings" charset="2"/>
              <a:buChar char="Ø"/>
              <a:defRPr/>
            </a:pPr>
            <a:r>
              <a:rPr lang="en-US" sz="1400" b="1" dirty="0" err="1"/>
              <a:t>Illumina</a:t>
            </a:r>
            <a:endParaRPr lang="en-US" sz="1400" b="1" dirty="0"/>
          </a:p>
          <a:p>
            <a:pPr marL="342900" indent="-342900">
              <a:spcBef>
                <a:spcPts val="600"/>
              </a:spcBef>
              <a:spcAft>
                <a:spcPts val="0"/>
              </a:spcAft>
              <a:buSzPct val="80000"/>
              <a:buFont typeface="Wingdings" charset="2"/>
              <a:buChar char="Ø"/>
              <a:defRPr/>
            </a:pPr>
            <a:r>
              <a:rPr lang="en-US" sz="1400" b="1" dirty="0"/>
              <a:t>Intel</a:t>
            </a:r>
          </a:p>
          <a:p>
            <a:pPr marL="342900" indent="-342900">
              <a:spcBef>
                <a:spcPts val="600"/>
              </a:spcBef>
              <a:spcAft>
                <a:spcPts val="0"/>
              </a:spcAft>
              <a:buSzPct val="80000"/>
              <a:buFont typeface="Wingdings" charset="2"/>
              <a:buChar char="Ø"/>
              <a:defRPr/>
            </a:pPr>
            <a:r>
              <a:rPr lang="en-US" sz="1400" b="1" dirty="0"/>
              <a:t>Johnson &amp; Johnson</a:t>
            </a:r>
          </a:p>
          <a:p>
            <a:pPr marL="342900" indent="-342900">
              <a:spcBef>
                <a:spcPts val="600"/>
              </a:spcBef>
              <a:spcAft>
                <a:spcPts val="0"/>
              </a:spcAft>
              <a:buSzPct val="80000"/>
              <a:buFont typeface="Wingdings" charset="2"/>
              <a:buChar char="Ø"/>
              <a:defRPr/>
            </a:pPr>
            <a:r>
              <a:rPr lang="en-US" sz="1400" b="1" dirty="0"/>
              <a:t>Johnson </a:t>
            </a:r>
            <a:r>
              <a:rPr lang="en-US" sz="1400" b="1" dirty="0" err="1"/>
              <a:t>Mathey</a:t>
            </a:r>
            <a:endParaRPr lang="en-US" sz="1400" b="1" dirty="0"/>
          </a:p>
          <a:p>
            <a:pPr marL="342900" indent="-342900">
              <a:spcBef>
                <a:spcPts val="600"/>
              </a:spcBef>
              <a:spcAft>
                <a:spcPts val="0"/>
              </a:spcAft>
              <a:buSzPct val="80000"/>
              <a:buFont typeface="Wingdings" charset="2"/>
              <a:buChar char="Ø"/>
              <a:defRPr/>
            </a:pPr>
            <a:endParaRPr lang="en-US" sz="1400" b="1" dirty="0"/>
          </a:p>
          <a:p>
            <a:pPr marL="342900" indent="-342900">
              <a:spcBef>
                <a:spcPts val="600"/>
              </a:spcBef>
              <a:spcAft>
                <a:spcPts val="0"/>
              </a:spcAft>
              <a:buSzPct val="80000"/>
              <a:buFont typeface="Wingdings" charset="2"/>
              <a:buChar char="Ø"/>
              <a:defRPr/>
            </a:pPr>
            <a:endParaRPr lang="en-US" sz="1400" b="1" dirty="0"/>
          </a:p>
          <a:p>
            <a:pPr marL="342900" indent="-342900">
              <a:spcBef>
                <a:spcPts val="600"/>
              </a:spcBef>
              <a:spcAft>
                <a:spcPts val="0"/>
              </a:spcAft>
              <a:buSzPct val="80000"/>
              <a:buFont typeface="Wingdings" charset="2"/>
              <a:buChar char="Ø"/>
              <a:defRPr/>
            </a:pPr>
            <a:endParaRPr lang="en-US" sz="1400" b="1" dirty="0"/>
          </a:p>
          <a:p>
            <a:pPr marL="342900" indent="-342900">
              <a:spcBef>
                <a:spcPts val="600"/>
              </a:spcBef>
              <a:spcAft>
                <a:spcPts val="0"/>
              </a:spcAft>
              <a:buSzPct val="80000"/>
              <a:buFont typeface="Wingdings" charset="2"/>
              <a:buChar char="Ø"/>
              <a:defRPr/>
            </a:pPr>
            <a:endParaRPr lang="en-US" sz="1400" b="1" dirty="0"/>
          </a:p>
          <a:p>
            <a:pPr>
              <a:spcBef>
                <a:spcPts val="600"/>
              </a:spcBef>
              <a:spcAft>
                <a:spcPts val="0"/>
              </a:spcAft>
              <a:buSzPct val="80000"/>
              <a:defRPr/>
            </a:pPr>
            <a:endParaRPr lang="en-US" sz="1400" b="1" dirty="0"/>
          </a:p>
          <a:p>
            <a:pPr marL="342900" indent="-342900">
              <a:spcBef>
                <a:spcPts val="600"/>
              </a:spcBef>
              <a:spcAft>
                <a:spcPts val="0"/>
              </a:spcAft>
              <a:buSzPct val="80000"/>
              <a:buFont typeface="Wingdings" charset="2"/>
              <a:buChar char="Ø"/>
              <a:defRPr/>
            </a:pPr>
            <a:endParaRPr lang="en-US" sz="1400" b="1" dirty="0"/>
          </a:p>
          <a:p>
            <a:pPr marL="342900" indent="-342900">
              <a:spcBef>
                <a:spcPts val="600"/>
              </a:spcBef>
              <a:spcAft>
                <a:spcPts val="0"/>
              </a:spcAft>
              <a:buSzPct val="80000"/>
              <a:buFont typeface="Wingdings" charset="2"/>
              <a:buChar char="Ø"/>
              <a:defRPr/>
            </a:pPr>
            <a:endParaRPr lang="en-US" sz="1400" b="1" dirty="0"/>
          </a:p>
        </p:txBody>
      </p:sp>
      <p:sp>
        <p:nvSpPr>
          <p:cNvPr id="15" name="Content Placeholder 2"/>
          <p:cNvSpPr txBox="1">
            <a:spLocks/>
          </p:cNvSpPr>
          <p:nvPr/>
        </p:nvSpPr>
        <p:spPr bwMode="auto">
          <a:xfrm>
            <a:off x="4572000" y="836712"/>
            <a:ext cx="2736304" cy="4051011"/>
          </a:xfrm>
          <a:prstGeom prst="rect">
            <a:avLst/>
          </a:prstGeom>
          <a:noFill/>
          <a:ln w="9525">
            <a:noFill/>
            <a:miter lim="800000"/>
            <a:headEnd/>
            <a:tailEnd/>
          </a:ln>
        </p:spPr>
        <p:txBody>
          <a:bodyPr>
            <a:prstTxWarp prst="textNoShape">
              <a:avLst/>
            </a:prstTxWarp>
          </a:bodyPr>
          <a:lstStyle/>
          <a:p>
            <a:pPr marL="342900" indent="-342900">
              <a:spcBef>
                <a:spcPts val="600"/>
              </a:spcBef>
              <a:spcAft>
                <a:spcPts val="0"/>
              </a:spcAft>
              <a:buSzPct val="80000"/>
              <a:buFont typeface="Wingdings" charset="2"/>
              <a:buChar char="Ø"/>
              <a:defRPr/>
            </a:pPr>
            <a:r>
              <a:rPr lang="en-US" sz="1400" b="1" dirty="0"/>
              <a:t>Leica Microsystems</a:t>
            </a:r>
          </a:p>
          <a:p>
            <a:pPr marL="342900" indent="-342900">
              <a:spcBef>
                <a:spcPts val="600"/>
              </a:spcBef>
              <a:spcAft>
                <a:spcPts val="0"/>
              </a:spcAft>
              <a:buSzPct val="80000"/>
              <a:buFont typeface="Wingdings" charset="2"/>
              <a:buChar char="Ø"/>
              <a:defRPr/>
            </a:pPr>
            <a:r>
              <a:rPr lang="en-US" sz="1400" b="1" dirty="0"/>
              <a:t>Lonza</a:t>
            </a:r>
          </a:p>
          <a:p>
            <a:pPr marL="342900" indent="-342900">
              <a:spcBef>
                <a:spcPts val="600"/>
              </a:spcBef>
              <a:spcAft>
                <a:spcPts val="0"/>
              </a:spcAft>
              <a:buSzPct val="80000"/>
              <a:buFont typeface="Wingdings" charset="2"/>
              <a:buChar char="Ø"/>
              <a:defRPr/>
            </a:pPr>
            <a:r>
              <a:rPr lang="en-US" sz="1400" b="1" dirty="0"/>
              <a:t>MathWorks</a:t>
            </a:r>
          </a:p>
          <a:p>
            <a:pPr marL="342900" indent="-342900">
              <a:spcBef>
                <a:spcPts val="600"/>
              </a:spcBef>
              <a:spcAft>
                <a:spcPts val="0"/>
              </a:spcAft>
              <a:buSzPct val="80000"/>
              <a:buFont typeface="Wingdings" charset="2"/>
              <a:buChar char="Ø"/>
              <a:defRPr/>
            </a:pPr>
            <a:r>
              <a:rPr lang="en-US" sz="1400" b="1" dirty="0"/>
              <a:t>Microsoft Research</a:t>
            </a:r>
          </a:p>
          <a:p>
            <a:pPr marL="342900" indent="-342900">
              <a:spcBef>
                <a:spcPts val="600"/>
              </a:spcBef>
              <a:spcAft>
                <a:spcPts val="0"/>
              </a:spcAft>
              <a:buSzPct val="80000"/>
              <a:buFont typeface="Wingdings" charset="2"/>
              <a:buChar char="Ø"/>
              <a:defRPr/>
            </a:pPr>
            <a:r>
              <a:rPr lang="en-US" sz="1400" b="1" dirty="0"/>
              <a:t>Monsanto</a:t>
            </a:r>
          </a:p>
          <a:p>
            <a:pPr marL="342900" indent="-342900">
              <a:spcBef>
                <a:spcPts val="600"/>
              </a:spcBef>
              <a:spcAft>
                <a:spcPts val="0"/>
              </a:spcAft>
              <a:buSzPct val="80000"/>
              <a:buFont typeface="Wingdings" charset="2"/>
              <a:buChar char="Ø"/>
              <a:defRPr/>
            </a:pPr>
            <a:r>
              <a:rPr lang="en-US" sz="1400" b="1" dirty="0"/>
              <a:t>Motorola</a:t>
            </a:r>
          </a:p>
          <a:p>
            <a:pPr marL="342900" indent="-342900">
              <a:spcBef>
                <a:spcPts val="600"/>
              </a:spcBef>
              <a:spcAft>
                <a:spcPts val="0"/>
              </a:spcAft>
              <a:buSzPct val="80000"/>
              <a:buFont typeface="Wingdings" charset="2"/>
              <a:buChar char="Ø"/>
              <a:defRPr/>
            </a:pPr>
            <a:r>
              <a:rPr lang="en-US" sz="1400" b="1" dirty="0" err="1"/>
              <a:t>Napp</a:t>
            </a:r>
            <a:r>
              <a:rPr lang="en-US" sz="1400" b="1" dirty="0"/>
              <a:t> / </a:t>
            </a:r>
            <a:r>
              <a:rPr lang="en-US" sz="1400" b="1" dirty="0" err="1"/>
              <a:t>Mundipharma</a:t>
            </a:r>
            <a:endParaRPr lang="en-US" sz="1400" b="1" dirty="0"/>
          </a:p>
          <a:p>
            <a:pPr marL="342900" indent="-342900">
              <a:spcBef>
                <a:spcPts val="600"/>
              </a:spcBef>
              <a:spcAft>
                <a:spcPts val="0"/>
              </a:spcAft>
              <a:buSzPct val="80000"/>
              <a:buFont typeface="Wingdings" charset="2"/>
              <a:buChar char="Ø"/>
              <a:defRPr/>
            </a:pPr>
            <a:r>
              <a:rPr lang="en-US" sz="1400" b="1" dirty="0" err="1"/>
              <a:t>Novogene</a:t>
            </a:r>
            <a:endParaRPr lang="en-US" sz="1400" b="1" dirty="0"/>
          </a:p>
          <a:p>
            <a:pPr marL="342900" indent="-342900">
              <a:spcBef>
                <a:spcPts val="600"/>
              </a:spcBef>
              <a:spcAft>
                <a:spcPts val="0"/>
              </a:spcAft>
              <a:buSzPct val="80000"/>
              <a:buFont typeface="Wingdings" charset="2"/>
              <a:buChar char="Ø"/>
              <a:defRPr/>
            </a:pPr>
            <a:r>
              <a:rPr lang="en-US" sz="1400" b="1" dirty="0"/>
              <a:t>Pfizer</a:t>
            </a:r>
          </a:p>
          <a:p>
            <a:pPr marL="342900" indent="-342900">
              <a:spcBef>
                <a:spcPts val="600"/>
              </a:spcBef>
              <a:spcAft>
                <a:spcPts val="0"/>
              </a:spcAft>
              <a:buSzPct val="80000"/>
              <a:buFont typeface="Wingdings" charset="2"/>
              <a:buChar char="Ø"/>
              <a:defRPr/>
            </a:pPr>
            <a:r>
              <a:rPr lang="en-US" sz="1400" b="1" dirty="0"/>
              <a:t>Philips</a:t>
            </a:r>
          </a:p>
          <a:p>
            <a:pPr marL="342900" indent="-342900">
              <a:spcBef>
                <a:spcPts val="600"/>
              </a:spcBef>
              <a:spcAft>
                <a:spcPts val="0"/>
              </a:spcAft>
              <a:buSzPct val="80000"/>
              <a:buFont typeface="Wingdings" charset="2"/>
              <a:buChar char="Ø"/>
              <a:defRPr/>
            </a:pPr>
            <a:r>
              <a:rPr lang="en-US" sz="1400" b="1" dirty="0"/>
              <a:t>PPD</a:t>
            </a:r>
          </a:p>
          <a:p>
            <a:pPr marL="342900" indent="-342900">
              <a:spcBef>
                <a:spcPts val="600"/>
              </a:spcBef>
              <a:spcAft>
                <a:spcPts val="0"/>
              </a:spcAft>
              <a:buSzPct val="80000"/>
              <a:buFont typeface="Wingdings" charset="2"/>
              <a:buChar char="Ø"/>
              <a:defRPr/>
            </a:pPr>
            <a:r>
              <a:rPr lang="en-US" sz="1400" b="1" dirty="0" err="1"/>
              <a:t>Otsuka</a:t>
            </a:r>
            <a:endParaRPr lang="en-US" sz="1400" b="1" dirty="0"/>
          </a:p>
          <a:p>
            <a:pPr marL="342900" indent="-342900">
              <a:spcBef>
                <a:spcPts val="600"/>
              </a:spcBef>
              <a:spcAft>
                <a:spcPts val="0"/>
              </a:spcAft>
              <a:buSzPct val="80000"/>
              <a:buFont typeface="Wingdings" charset="2"/>
              <a:buChar char="Ø"/>
              <a:defRPr/>
            </a:pPr>
            <a:r>
              <a:rPr lang="en-US" sz="1400" b="1" dirty="0" err="1"/>
              <a:t>Qualcom</a:t>
            </a:r>
            <a:endParaRPr lang="en-US" sz="1400" b="1" dirty="0"/>
          </a:p>
          <a:p>
            <a:pPr marL="342900" indent="-342900">
              <a:spcBef>
                <a:spcPts val="600"/>
              </a:spcBef>
              <a:spcAft>
                <a:spcPts val="0"/>
              </a:spcAft>
              <a:buSzPct val="80000"/>
              <a:buFont typeface="Wingdings" charset="2"/>
              <a:buChar char="Ø"/>
              <a:defRPr/>
            </a:pPr>
            <a:r>
              <a:rPr lang="en-US" sz="1400" b="1" dirty="0"/>
              <a:t>Rand</a:t>
            </a:r>
          </a:p>
          <a:p>
            <a:pPr marL="342900" indent="-342900">
              <a:spcBef>
                <a:spcPts val="600"/>
              </a:spcBef>
              <a:spcAft>
                <a:spcPts val="0"/>
              </a:spcAft>
              <a:buSzPct val="80000"/>
              <a:buFont typeface="Wingdings" charset="2"/>
              <a:buChar char="Ø"/>
              <a:defRPr/>
            </a:pPr>
            <a:r>
              <a:rPr lang="en-US" sz="1400" b="1" dirty="0"/>
              <a:t>Roku</a:t>
            </a:r>
          </a:p>
          <a:p>
            <a:pPr marL="342900" indent="-342900">
              <a:spcBef>
                <a:spcPts val="600"/>
              </a:spcBef>
              <a:spcAft>
                <a:spcPts val="0"/>
              </a:spcAft>
              <a:buSzPct val="80000"/>
              <a:buFont typeface="Wingdings" charset="2"/>
              <a:buChar char="Ø"/>
              <a:defRPr/>
            </a:pPr>
            <a:r>
              <a:rPr lang="en-US" sz="1400" b="1" dirty="0"/>
              <a:t>Samsung</a:t>
            </a:r>
          </a:p>
          <a:p>
            <a:pPr marL="342900" indent="-342900">
              <a:spcBef>
                <a:spcPts val="600"/>
              </a:spcBef>
              <a:spcAft>
                <a:spcPts val="0"/>
              </a:spcAft>
              <a:buSzPct val="80000"/>
              <a:buFont typeface="Wingdings" charset="2"/>
              <a:buChar char="Ø"/>
              <a:defRPr/>
            </a:pPr>
            <a:endParaRPr lang="en-US" sz="1400" b="1" dirty="0"/>
          </a:p>
          <a:p>
            <a:pPr>
              <a:spcBef>
                <a:spcPts val="600"/>
              </a:spcBef>
              <a:spcAft>
                <a:spcPts val="0"/>
              </a:spcAft>
              <a:buSzPct val="80000"/>
              <a:defRPr/>
            </a:pPr>
            <a:endParaRPr lang="en-US" sz="1400" b="1" dirty="0"/>
          </a:p>
          <a:p>
            <a:pPr marL="342900" indent="-342900">
              <a:spcBef>
                <a:spcPts val="600"/>
              </a:spcBef>
              <a:spcAft>
                <a:spcPts val="0"/>
              </a:spcAft>
              <a:buSzPct val="80000"/>
              <a:buFont typeface="Wingdings" charset="2"/>
              <a:buChar char="Ø"/>
              <a:defRPr/>
            </a:pPr>
            <a:endParaRPr lang="en-US" sz="1400" b="1" dirty="0"/>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None/>
              <a:defRPr/>
            </a:pPr>
            <a:endParaRPr lang="en-US" sz="1400" b="1" kern="0" dirty="0">
              <a:latin typeface="+mn-lt"/>
              <a:ea typeface="+mn-ea"/>
            </a:endParaRPr>
          </a:p>
        </p:txBody>
      </p:sp>
      <p:sp>
        <p:nvSpPr>
          <p:cNvPr id="14" name="Content Placeholder 2"/>
          <p:cNvSpPr txBox="1">
            <a:spLocks/>
          </p:cNvSpPr>
          <p:nvPr/>
        </p:nvSpPr>
        <p:spPr bwMode="auto">
          <a:xfrm>
            <a:off x="7026972" y="836712"/>
            <a:ext cx="2736304" cy="4051011"/>
          </a:xfrm>
          <a:prstGeom prst="rect">
            <a:avLst/>
          </a:prstGeom>
          <a:noFill/>
          <a:ln w="9525">
            <a:noFill/>
            <a:miter lim="800000"/>
            <a:headEnd/>
            <a:tailEnd/>
          </a:ln>
        </p:spPr>
        <p:txBody>
          <a:bodyPr>
            <a:prstTxWarp prst="textNoShape">
              <a:avLst/>
            </a:prstTxWarp>
          </a:bodyPr>
          <a:lstStyle/>
          <a:p>
            <a:pPr marL="342900" indent="-342900">
              <a:spcBef>
                <a:spcPts val="600"/>
              </a:spcBef>
              <a:spcAft>
                <a:spcPts val="0"/>
              </a:spcAft>
              <a:buSzPct val="80000"/>
              <a:buFont typeface="Wingdings" charset="2"/>
              <a:buChar char="Ø"/>
              <a:defRPr/>
            </a:pPr>
            <a:r>
              <a:rPr lang="en-US" sz="1400" b="1" dirty="0"/>
              <a:t>Sanofi </a:t>
            </a:r>
          </a:p>
          <a:p>
            <a:pPr marL="342900" indent="-342900">
              <a:spcBef>
                <a:spcPts val="600"/>
              </a:spcBef>
              <a:spcAft>
                <a:spcPts val="0"/>
              </a:spcAft>
              <a:buSzPct val="80000"/>
              <a:buFont typeface="Wingdings" charset="2"/>
              <a:buChar char="Ø"/>
              <a:defRPr/>
            </a:pPr>
            <a:r>
              <a:rPr lang="en-US" sz="1400" b="1" dirty="0"/>
              <a:t>Schlumberger</a:t>
            </a:r>
          </a:p>
          <a:p>
            <a:pPr marL="342900" indent="-342900">
              <a:spcBef>
                <a:spcPts val="600"/>
              </a:spcBef>
              <a:spcAft>
                <a:spcPts val="0"/>
              </a:spcAft>
              <a:buSzPct val="80000"/>
              <a:buFont typeface="Wingdings" charset="2"/>
              <a:buChar char="Ø"/>
              <a:defRPr/>
            </a:pPr>
            <a:r>
              <a:rPr lang="en-US" sz="1400" b="1" dirty="0"/>
              <a:t>Schneider</a:t>
            </a:r>
          </a:p>
          <a:p>
            <a:pPr marL="342900" indent="-342900">
              <a:spcBef>
                <a:spcPts val="600"/>
              </a:spcBef>
              <a:spcAft>
                <a:spcPts val="0"/>
              </a:spcAft>
              <a:buSzPct val="80000"/>
              <a:buFont typeface="Wingdings" charset="2"/>
              <a:buChar char="Ø"/>
              <a:defRPr/>
            </a:pPr>
            <a:r>
              <a:rPr lang="en-US" sz="1400" b="1" dirty="0"/>
              <a:t>Siemens</a:t>
            </a:r>
          </a:p>
          <a:p>
            <a:pPr marL="342900" indent="-342900">
              <a:spcBef>
                <a:spcPts val="600"/>
              </a:spcBef>
              <a:spcAft>
                <a:spcPts val="0"/>
              </a:spcAft>
              <a:buSzPct val="80000"/>
              <a:buFont typeface="Wingdings" charset="2"/>
              <a:buChar char="Ø"/>
              <a:defRPr/>
            </a:pPr>
            <a:r>
              <a:rPr lang="en-US" sz="1400" b="1" dirty="0" err="1"/>
              <a:t>Sobi</a:t>
            </a:r>
            <a:endParaRPr lang="en-US" sz="1400" b="1" dirty="0"/>
          </a:p>
          <a:p>
            <a:pPr marL="342900" indent="-342900">
              <a:spcBef>
                <a:spcPts val="600"/>
              </a:spcBef>
              <a:spcAft>
                <a:spcPts val="0"/>
              </a:spcAft>
              <a:buSzPct val="80000"/>
              <a:buFont typeface="Wingdings" charset="2"/>
              <a:buChar char="Ø"/>
              <a:defRPr/>
            </a:pPr>
            <a:r>
              <a:rPr lang="en-US" sz="1400" b="1" dirty="0"/>
              <a:t>Softbank</a:t>
            </a:r>
          </a:p>
          <a:p>
            <a:pPr marL="342900" indent="-342900">
              <a:spcBef>
                <a:spcPts val="600"/>
              </a:spcBef>
              <a:spcAft>
                <a:spcPts val="0"/>
              </a:spcAft>
              <a:buSzPct val="80000"/>
              <a:buFont typeface="Wingdings" charset="2"/>
              <a:buChar char="Ø"/>
              <a:defRPr/>
            </a:pPr>
            <a:r>
              <a:rPr lang="en-US" sz="1400" b="1" kern="0" dirty="0" err="1">
                <a:latin typeface="+mn-lt"/>
                <a:ea typeface="+mn-ea"/>
              </a:rPr>
              <a:t>Sosei</a:t>
            </a:r>
            <a:endParaRPr lang="en-US" sz="1400" b="1" kern="0" dirty="0">
              <a:latin typeface="+mn-lt"/>
              <a:ea typeface="+mn-ea"/>
            </a:endParaRPr>
          </a:p>
          <a:p>
            <a:pPr marL="342900" indent="-342900">
              <a:spcBef>
                <a:spcPts val="600"/>
              </a:spcBef>
              <a:spcAft>
                <a:spcPts val="0"/>
              </a:spcAft>
              <a:buSzPct val="80000"/>
              <a:buFont typeface="Wingdings" charset="2"/>
              <a:buChar char="Ø"/>
              <a:defRPr/>
            </a:pPr>
            <a:r>
              <a:rPr lang="en-US" sz="1400" b="1" kern="0" dirty="0">
                <a:latin typeface="+mn-lt"/>
                <a:ea typeface="+mn-ea"/>
              </a:rPr>
              <a:t>Sumitomo</a:t>
            </a:r>
          </a:p>
          <a:p>
            <a:pPr marL="342900" indent="-342900">
              <a:spcBef>
                <a:spcPts val="600"/>
              </a:spcBef>
              <a:spcAft>
                <a:spcPts val="0"/>
              </a:spcAft>
              <a:buSzPct val="80000"/>
              <a:buFont typeface="Wingdings" charset="2"/>
              <a:buChar char="Ø"/>
              <a:defRPr/>
            </a:pPr>
            <a:r>
              <a:rPr lang="en-US" sz="1400" b="1" kern="0" dirty="0" err="1">
                <a:latin typeface="+mn-lt"/>
                <a:ea typeface="+mn-ea"/>
              </a:rPr>
              <a:t>Sygnis</a:t>
            </a:r>
            <a:endParaRPr lang="en-US" sz="1400" b="1" kern="0" dirty="0">
              <a:latin typeface="+mn-lt"/>
              <a:ea typeface="+mn-ea"/>
            </a:endParaRPr>
          </a:p>
          <a:p>
            <a:pPr marL="342900" indent="-342900">
              <a:spcBef>
                <a:spcPts val="600"/>
              </a:spcBef>
              <a:spcAft>
                <a:spcPts val="0"/>
              </a:spcAft>
              <a:buSzPct val="80000"/>
              <a:buFont typeface="Wingdings" charset="2"/>
              <a:buChar char="Ø"/>
              <a:defRPr/>
            </a:pPr>
            <a:r>
              <a:rPr lang="en-US" sz="1400" b="1" kern="0" dirty="0">
                <a:latin typeface="+mn-lt"/>
                <a:ea typeface="+mn-ea"/>
              </a:rPr>
              <a:t>Takeda</a:t>
            </a:r>
          </a:p>
          <a:p>
            <a:pPr marL="342900" indent="-342900">
              <a:spcBef>
                <a:spcPts val="600"/>
              </a:spcBef>
              <a:spcAft>
                <a:spcPts val="0"/>
              </a:spcAft>
              <a:buSzPct val="80000"/>
              <a:buFont typeface="Wingdings" charset="2"/>
              <a:buChar char="Ø"/>
              <a:defRPr/>
            </a:pPr>
            <a:r>
              <a:rPr lang="en-US" sz="1400" b="1" kern="0" dirty="0">
                <a:latin typeface="+mn-lt"/>
                <a:ea typeface="+mn-ea"/>
              </a:rPr>
              <a:t>Thales</a:t>
            </a:r>
          </a:p>
          <a:p>
            <a:pPr marL="342900" indent="-342900">
              <a:spcBef>
                <a:spcPts val="600"/>
              </a:spcBef>
              <a:spcAft>
                <a:spcPts val="0"/>
              </a:spcAft>
              <a:buSzPct val="80000"/>
              <a:buFont typeface="Wingdings" charset="2"/>
              <a:buChar char="Ø"/>
              <a:defRPr/>
            </a:pPr>
            <a:r>
              <a:rPr lang="en-US" sz="1400" b="1" kern="0" dirty="0">
                <a:latin typeface="+mn-lt"/>
                <a:ea typeface="+mn-ea"/>
              </a:rPr>
              <a:t>Toshiba</a:t>
            </a:r>
          </a:p>
          <a:p>
            <a:pPr marL="342900" indent="-342900">
              <a:spcBef>
                <a:spcPts val="600"/>
              </a:spcBef>
              <a:spcAft>
                <a:spcPts val="0"/>
              </a:spcAft>
              <a:buSzPct val="80000"/>
              <a:buFont typeface="Wingdings" charset="2"/>
              <a:buChar char="Ø"/>
              <a:defRPr/>
            </a:pPr>
            <a:r>
              <a:rPr lang="en-US" sz="1400" b="1" kern="0" dirty="0">
                <a:latin typeface="+mn-lt"/>
                <a:ea typeface="+mn-ea"/>
              </a:rPr>
              <a:t>Tus Park</a:t>
            </a:r>
          </a:p>
          <a:p>
            <a:pPr marL="342900" indent="-342900">
              <a:spcBef>
                <a:spcPts val="600"/>
              </a:spcBef>
              <a:spcAft>
                <a:spcPts val="0"/>
              </a:spcAft>
              <a:buSzPct val="80000"/>
              <a:buFont typeface="Wingdings" charset="2"/>
              <a:buChar char="Ø"/>
              <a:defRPr/>
            </a:pPr>
            <a:r>
              <a:rPr lang="en-US" sz="1400" b="1" kern="0" dirty="0">
                <a:latin typeface="+mn-lt"/>
                <a:ea typeface="+mn-ea"/>
              </a:rPr>
              <a:t>Unilever</a:t>
            </a:r>
          </a:p>
          <a:p>
            <a:pPr marL="342900" indent="-342900">
              <a:spcBef>
                <a:spcPts val="600"/>
              </a:spcBef>
              <a:spcAft>
                <a:spcPts val="0"/>
              </a:spcAft>
              <a:buSzPct val="80000"/>
              <a:buFont typeface="Wingdings" charset="2"/>
              <a:buChar char="Ø"/>
              <a:defRPr/>
            </a:pPr>
            <a:r>
              <a:rPr lang="en-US" sz="1400" b="1" kern="0" dirty="0">
                <a:latin typeface="+mn-lt"/>
                <a:ea typeface="+mn-ea"/>
              </a:rPr>
              <a:t>Zeiss</a:t>
            </a:r>
          </a:p>
          <a:p>
            <a:pPr marL="342900" indent="-342900">
              <a:spcBef>
                <a:spcPts val="600"/>
              </a:spcBef>
              <a:spcAft>
                <a:spcPts val="0"/>
              </a:spcAft>
              <a:buSzPct val="80000"/>
              <a:buFont typeface="Wingdings" charset="2"/>
              <a:buChar char="Ø"/>
              <a:defRPr/>
            </a:pPr>
            <a:r>
              <a:rPr lang="en-US" sz="1400" b="1" kern="0" dirty="0" err="1">
                <a:latin typeface="+mn-lt"/>
                <a:ea typeface="+mn-ea"/>
              </a:rPr>
              <a:t>Zhongji</a:t>
            </a: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Char char="Ø"/>
              <a:defRPr/>
            </a:pPr>
            <a:endParaRPr lang="en-US" sz="1400" b="1" kern="0" dirty="0">
              <a:latin typeface="+mn-lt"/>
              <a:ea typeface="+mn-ea"/>
            </a:endParaRPr>
          </a:p>
          <a:p>
            <a:pPr marL="342900" indent="-342900">
              <a:spcBef>
                <a:spcPts val="600"/>
              </a:spcBef>
              <a:spcAft>
                <a:spcPts val="0"/>
              </a:spcAft>
              <a:buSzPct val="80000"/>
              <a:buFont typeface="Wingdings" charset="2"/>
              <a:buNone/>
              <a:defRPr/>
            </a:pPr>
            <a:endParaRPr lang="en-US" sz="1400" b="1" kern="0" dirty="0">
              <a:latin typeface="+mn-lt"/>
              <a:ea typeface="+mn-ea"/>
            </a:endParaRPr>
          </a:p>
        </p:txBody>
      </p:sp>
      <p:sp>
        <p:nvSpPr>
          <p:cNvPr id="2" name="TextBox 1">
            <a:extLst>
              <a:ext uri="{FF2B5EF4-FFF2-40B4-BE49-F238E27FC236}">
                <a16:creationId xmlns:a16="http://schemas.microsoft.com/office/drawing/2014/main" id="{DDCE3A5E-1888-8E40-B28F-AAD5C74469A6}"/>
              </a:ext>
            </a:extLst>
          </p:cNvPr>
          <p:cNvSpPr txBox="1"/>
          <p:nvPr/>
        </p:nvSpPr>
        <p:spPr>
          <a:xfrm>
            <a:off x="179511" y="5517232"/>
            <a:ext cx="8964489" cy="1200329"/>
          </a:xfrm>
          <a:prstGeom prst="rect">
            <a:avLst/>
          </a:prstGeom>
          <a:noFill/>
        </p:spPr>
        <p:txBody>
          <a:bodyPr wrap="square" rtlCol="0">
            <a:spAutoFit/>
          </a:bodyPr>
          <a:lstStyle/>
          <a:p>
            <a:r>
              <a:rPr lang="en-GB" sz="1200" dirty="0">
                <a:ea typeface="ＭＳ Ｐゴシック" pitchFamily="28" charset="-128"/>
                <a:cs typeface="ＭＳ Ｐゴシック" pitchFamily="1" charset="-128"/>
              </a:rPr>
              <a:t>This is an alphabetical list of the 64 organisations that have acquired companies in Cambridge, set up research operations or in the case of AstraZeneca have moved their headquarters and their principal research and development to Cambridge.</a:t>
            </a:r>
            <a:br>
              <a:rPr lang="en-GB" sz="1200" dirty="0">
                <a:ea typeface="ＭＳ Ｐゴシック" pitchFamily="28" charset="-128"/>
                <a:cs typeface="ＭＳ Ｐゴシック" pitchFamily="1" charset="-128"/>
              </a:rPr>
            </a:br>
            <a:r>
              <a:rPr lang="en-GB" sz="1200" dirty="0">
                <a:ea typeface="ＭＳ Ｐゴシック" pitchFamily="28" charset="-128"/>
                <a:cs typeface="ＭＳ Ｐゴシック" pitchFamily="1" charset="-128"/>
              </a:rPr>
              <a:t>Companies focusing on ICT make up (61%), Biotech and Healthcare (36%) and </a:t>
            </a:r>
            <a:r>
              <a:rPr lang="en-GB" sz="1200" dirty="0" err="1">
                <a:ea typeface="ＭＳ Ｐゴシック" pitchFamily="28" charset="-128"/>
                <a:cs typeface="ＭＳ Ｐゴシック" pitchFamily="1" charset="-128"/>
              </a:rPr>
              <a:t>Agritech</a:t>
            </a:r>
            <a:r>
              <a:rPr lang="en-GB" sz="1200" dirty="0">
                <a:ea typeface="ＭＳ Ｐゴシック" pitchFamily="28" charset="-128"/>
                <a:cs typeface="ＭＳ Ｐゴシック" pitchFamily="1" charset="-128"/>
              </a:rPr>
              <a:t> (2%)</a:t>
            </a:r>
          </a:p>
          <a:p>
            <a:r>
              <a:rPr lang="en-GB" sz="1200" dirty="0">
                <a:ea typeface="ＭＳ Ｐゴシック" pitchFamily="28" charset="-128"/>
                <a:cs typeface="ＭＳ Ｐゴシック" pitchFamily="1" charset="-128"/>
              </a:rPr>
              <a:t>Of the 10 countries represented, companies from the USA form the largest cohort (45%), followed by Japan (14%), France (9%), Germany (8%), China (8%). UK (3%), Switzerland (3%), The Netherlands (3%), Korea (1%), Sweden (1%)</a:t>
            </a:r>
          </a:p>
          <a:p>
            <a:endParaRPr lang="en-GB" sz="1200" dirty="0">
              <a:ea typeface="ＭＳ Ｐゴシック" pitchFamily="28" charset="-128"/>
              <a:cs typeface="ＭＳ Ｐゴシック" pitchFamily="1" charset="-128"/>
            </a:endParaRPr>
          </a:p>
        </p:txBody>
      </p:sp>
      <p:sp>
        <p:nvSpPr>
          <p:cNvPr id="10" name="TextBox 9">
            <a:extLst>
              <a:ext uri="{FF2B5EF4-FFF2-40B4-BE49-F238E27FC236}">
                <a16:creationId xmlns:a16="http://schemas.microsoft.com/office/drawing/2014/main" id="{DF2C15C1-2579-AB4E-A5A7-D677A0A24613}"/>
              </a:ext>
            </a:extLst>
          </p:cNvPr>
          <p:cNvSpPr txBox="1"/>
          <p:nvPr/>
        </p:nvSpPr>
        <p:spPr>
          <a:xfrm>
            <a:off x="7092280" y="6525924"/>
            <a:ext cx="1845377" cy="215444"/>
          </a:xfrm>
          <a:prstGeom prst="rect">
            <a:avLst/>
          </a:prstGeom>
          <a:noFill/>
        </p:spPr>
        <p:txBody>
          <a:bodyPr wrap="none" rtlCol="0">
            <a:spAutoFit/>
          </a:bodyPr>
          <a:lstStyle/>
          <a:p>
            <a:r>
              <a:rPr lang="en-GB" sz="800" dirty="0">
                <a:solidFill>
                  <a:srgbClr val="2A2A2A"/>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195059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4065542-8370-274D-8432-B94AAA3B2F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632" y="-243408"/>
            <a:ext cx="10893009" cy="9277814"/>
          </a:xfrm>
        </p:spPr>
      </p:pic>
      <p:sp>
        <p:nvSpPr>
          <p:cNvPr id="7" name="Rectangle 6">
            <a:extLst>
              <a:ext uri="{FF2B5EF4-FFF2-40B4-BE49-F238E27FC236}">
                <a16:creationId xmlns:a16="http://schemas.microsoft.com/office/drawing/2014/main" id="{9CCC84F1-AFA9-254F-9115-FA996B8E5E04}"/>
              </a:ext>
            </a:extLst>
          </p:cNvPr>
          <p:cNvSpPr/>
          <p:nvPr/>
        </p:nvSpPr>
        <p:spPr>
          <a:xfrm>
            <a:off x="2312831" y="1268760"/>
            <a:ext cx="4572000" cy="4478149"/>
          </a:xfrm>
          <a:prstGeom prst="rect">
            <a:avLst/>
          </a:prstGeom>
        </p:spPr>
        <p:txBody>
          <a:bodyPr>
            <a:spAutoFit/>
          </a:bodyPr>
          <a:lstStyle/>
          <a:p>
            <a:pPr algn="ctr">
              <a:spcBef>
                <a:spcPts val="600"/>
              </a:spcBef>
              <a:buSzPct val="80000"/>
            </a:pPr>
            <a:r>
              <a:rPr lang="en-US" sz="2400" dirty="0">
                <a:solidFill>
                  <a:schemeClr val="bg1"/>
                </a:solidFill>
              </a:rPr>
              <a:t>Life sciences and healthcare</a:t>
            </a:r>
          </a:p>
          <a:p>
            <a:pPr algn="ctr">
              <a:spcBef>
                <a:spcPts val="600"/>
              </a:spcBef>
              <a:buSzPct val="80000"/>
            </a:pPr>
            <a:r>
              <a:rPr lang="en-US" sz="2400" dirty="0">
                <a:solidFill>
                  <a:schemeClr val="bg1"/>
                </a:solidFill>
              </a:rPr>
              <a:t>Computing</a:t>
            </a:r>
          </a:p>
          <a:p>
            <a:pPr algn="ctr">
              <a:spcBef>
                <a:spcPts val="600"/>
              </a:spcBef>
              <a:buSzPct val="80000"/>
            </a:pPr>
            <a:r>
              <a:rPr lang="en-US" sz="2400" dirty="0">
                <a:solidFill>
                  <a:schemeClr val="bg1"/>
                </a:solidFill>
              </a:rPr>
              <a:t>Telecommunications</a:t>
            </a:r>
          </a:p>
          <a:p>
            <a:pPr algn="ctr">
              <a:spcBef>
                <a:spcPts val="600"/>
              </a:spcBef>
              <a:buSzPct val="80000"/>
            </a:pPr>
            <a:r>
              <a:rPr lang="en-US" sz="2400" dirty="0">
                <a:solidFill>
                  <a:schemeClr val="bg1"/>
                </a:solidFill>
              </a:rPr>
              <a:t>Technology consultancies</a:t>
            </a:r>
          </a:p>
          <a:p>
            <a:pPr algn="ctr">
              <a:spcBef>
                <a:spcPts val="600"/>
              </a:spcBef>
              <a:buSzPct val="80000"/>
            </a:pPr>
            <a:r>
              <a:rPr lang="en-US" sz="2400" dirty="0">
                <a:solidFill>
                  <a:schemeClr val="bg1"/>
                </a:solidFill>
              </a:rPr>
              <a:t>Inkjet printing</a:t>
            </a:r>
          </a:p>
          <a:p>
            <a:pPr algn="ctr">
              <a:spcBef>
                <a:spcPts val="600"/>
              </a:spcBef>
              <a:buSzPct val="80000"/>
            </a:pPr>
            <a:r>
              <a:rPr lang="en-US" sz="2400" dirty="0">
                <a:solidFill>
                  <a:schemeClr val="bg1"/>
                </a:solidFill>
              </a:rPr>
              <a:t>Research institutes</a:t>
            </a:r>
          </a:p>
          <a:p>
            <a:pPr algn="ctr">
              <a:spcBef>
                <a:spcPts val="600"/>
              </a:spcBef>
              <a:buSzPct val="80000"/>
            </a:pPr>
            <a:r>
              <a:rPr lang="en-US" sz="2400" dirty="0">
                <a:solidFill>
                  <a:schemeClr val="bg1"/>
                </a:solidFill>
              </a:rPr>
              <a:t>Aerospace</a:t>
            </a:r>
          </a:p>
          <a:p>
            <a:pPr algn="ctr">
              <a:spcBef>
                <a:spcPts val="600"/>
              </a:spcBef>
              <a:buSzPct val="80000"/>
            </a:pPr>
            <a:r>
              <a:rPr lang="en-US" sz="2400" dirty="0">
                <a:solidFill>
                  <a:schemeClr val="bg1"/>
                </a:solidFill>
              </a:rPr>
              <a:t>Cleantech</a:t>
            </a:r>
          </a:p>
          <a:p>
            <a:pPr algn="ctr">
              <a:spcBef>
                <a:spcPts val="600"/>
              </a:spcBef>
              <a:buSzPct val="80000"/>
            </a:pPr>
            <a:r>
              <a:rPr lang="en-US" sz="2400" dirty="0" err="1">
                <a:solidFill>
                  <a:schemeClr val="bg1"/>
                </a:solidFill>
              </a:rPr>
              <a:t>Agritech</a:t>
            </a:r>
            <a:endParaRPr lang="en-US" sz="2400" dirty="0">
              <a:solidFill>
                <a:schemeClr val="bg1"/>
              </a:solidFill>
            </a:endParaRPr>
          </a:p>
          <a:p>
            <a:pPr algn="ctr">
              <a:spcBef>
                <a:spcPts val="600"/>
              </a:spcBef>
              <a:buSzPct val="80000"/>
            </a:pPr>
            <a:r>
              <a:rPr lang="en-US" sz="2400" dirty="0">
                <a:solidFill>
                  <a:schemeClr val="bg1"/>
                </a:solidFill>
              </a:rPr>
              <a:t>Fintech</a:t>
            </a:r>
          </a:p>
        </p:txBody>
      </p:sp>
      <p:sp>
        <p:nvSpPr>
          <p:cNvPr id="2" name="Title 1">
            <a:extLst>
              <a:ext uri="{FF2B5EF4-FFF2-40B4-BE49-F238E27FC236}">
                <a16:creationId xmlns:a16="http://schemas.microsoft.com/office/drawing/2014/main" id="{1BBEBF0B-699C-8B42-9CD9-87974A4ED007}"/>
              </a:ext>
            </a:extLst>
          </p:cNvPr>
          <p:cNvSpPr>
            <a:spLocks noGrp="1"/>
          </p:cNvSpPr>
          <p:nvPr>
            <p:ph type="title"/>
          </p:nvPr>
        </p:nvSpPr>
        <p:spPr>
          <a:xfrm>
            <a:off x="-108520" y="304800"/>
            <a:ext cx="8642920" cy="685800"/>
          </a:xfrm>
        </p:spPr>
        <p:txBody>
          <a:bodyPr/>
          <a:lstStyle/>
          <a:p>
            <a:r>
              <a:rPr lang="en-US" dirty="0">
                <a:solidFill>
                  <a:schemeClr val="bg1"/>
                </a:solidFill>
              </a:rPr>
              <a:t>The Cambridge Cluster Technology Sectors</a:t>
            </a:r>
          </a:p>
        </p:txBody>
      </p:sp>
      <p:sp>
        <p:nvSpPr>
          <p:cNvPr id="11" name="TextBox 10">
            <a:extLst>
              <a:ext uri="{FF2B5EF4-FFF2-40B4-BE49-F238E27FC236}">
                <a16:creationId xmlns:a16="http://schemas.microsoft.com/office/drawing/2014/main" id="{B7870EF0-5CDE-284F-8558-BDCFFB609840}"/>
              </a:ext>
            </a:extLst>
          </p:cNvPr>
          <p:cNvSpPr txBox="1"/>
          <p:nvPr/>
        </p:nvSpPr>
        <p:spPr>
          <a:xfrm>
            <a:off x="7092280" y="6525924"/>
            <a:ext cx="1845377" cy="215444"/>
          </a:xfrm>
          <a:prstGeom prst="rect">
            <a:avLst/>
          </a:prstGeom>
          <a:noFill/>
        </p:spPr>
        <p:txBody>
          <a:bodyPr wrap="none" rtlCol="0">
            <a:spAutoFit/>
          </a:bodyPr>
          <a:lstStyle/>
          <a:p>
            <a:r>
              <a:rPr lang="en-GB" sz="800" dirty="0">
                <a:solidFill>
                  <a:schemeClr val="bg1"/>
                </a:solidFill>
                <a:ea typeface="ＭＳ Ｐゴシック" pitchFamily="28" charset="-128"/>
                <a:cs typeface="ＭＳ Ｐゴシック" pitchFamily="1" charset="-128"/>
              </a:rPr>
              <a:t>© The Cambridge Phenomenon Ltd.</a:t>
            </a:r>
          </a:p>
        </p:txBody>
      </p:sp>
    </p:spTree>
    <p:extLst>
      <p:ext uri="{BB962C8B-B14F-4D97-AF65-F5344CB8AC3E}">
        <p14:creationId xmlns:p14="http://schemas.microsoft.com/office/powerpoint/2010/main" val="16636874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9758</TotalTime>
  <Words>2379</Words>
  <Application>Microsoft Office PowerPoint</Application>
  <PresentationFormat>On-screen Show (4:3)</PresentationFormat>
  <Paragraphs>248</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Blank Presentation</vt:lpstr>
      <vt:lpstr>PowerPoint Presentation</vt:lpstr>
      <vt:lpstr>PowerPoint Presentation</vt:lpstr>
      <vt:lpstr>PowerPoint Presentation</vt:lpstr>
      <vt:lpstr>Foreword by Bill Gates</vt:lpstr>
      <vt:lpstr>PowerPoint Presentation</vt:lpstr>
      <vt:lpstr>PowerPoint Presentation</vt:lpstr>
      <vt:lpstr> Evolution of the  Cambridge Cluster</vt:lpstr>
      <vt:lpstr>The Magnetism of Cambridge</vt:lpstr>
      <vt:lpstr>The Cambridge Cluster Technology Sectors</vt:lpstr>
      <vt:lpstr>Institutions and Networks</vt:lpstr>
      <vt:lpstr>‘The Future Starts Here’ Conference </vt:lpstr>
      <vt:lpstr>‘The Cambridge Phenomenon  50 Years of Innovation and Enterprise’</vt:lpstr>
      <vt:lpstr> </vt:lpstr>
      <vt:lpstr>Acknowledgements</vt:lpstr>
    </vt:vector>
  </TitlesOfParts>
  <Company>Charles Cotton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Cluster Limited</dc:title>
  <dc:creator>Charles Cotton</dc:creator>
  <cp:lastModifiedBy>Harriet Fear</cp:lastModifiedBy>
  <cp:revision>639</cp:revision>
  <cp:lastPrinted>2021-01-30T18:10:46Z</cp:lastPrinted>
  <dcterms:created xsi:type="dcterms:W3CDTF">2015-06-30T07:23:08Z</dcterms:created>
  <dcterms:modified xsi:type="dcterms:W3CDTF">2021-02-05T13:19:19Z</dcterms:modified>
</cp:coreProperties>
</file>